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342" r:id="rId3"/>
    <p:sldId id="326" r:id="rId4"/>
    <p:sldId id="325" r:id="rId5"/>
    <p:sldId id="341" r:id="rId6"/>
    <p:sldId id="336" r:id="rId7"/>
    <p:sldId id="324" r:id="rId8"/>
    <p:sldId id="338" r:id="rId9"/>
    <p:sldId id="343" r:id="rId10"/>
    <p:sldId id="331" r:id="rId11"/>
    <p:sldId id="309" r:id="rId12"/>
    <p:sldId id="308" r:id="rId13"/>
    <p:sldId id="332" r:id="rId14"/>
    <p:sldId id="311" r:id="rId15"/>
    <p:sldId id="310" r:id="rId16"/>
    <p:sldId id="330" r:id="rId17"/>
    <p:sldId id="276" r:id="rId18"/>
    <p:sldId id="275" r:id="rId19"/>
    <p:sldId id="300" r:id="rId20"/>
    <p:sldId id="277" r:id="rId21"/>
    <p:sldId id="318" r:id="rId22"/>
    <p:sldId id="296" r:id="rId23"/>
    <p:sldId id="321" r:id="rId24"/>
    <p:sldId id="280" r:id="rId25"/>
    <p:sldId id="339" r:id="rId26"/>
    <p:sldId id="282" r:id="rId27"/>
    <p:sldId id="334" r:id="rId28"/>
    <p:sldId id="335" r:id="rId29"/>
    <p:sldId id="32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9" autoAdjust="0"/>
    <p:restoredTop sz="94624" autoAdjust="0"/>
  </p:normalViewPr>
  <p:slideViewPr>
    <p:cSldViewPr>
      <p:cViewPr varScale="1">
        <p:scale>
          <a:sx n="82" d="100"/>
          <a:sy n="82"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EF46E-B3F7-43AF-A643-B72DDBD0896F}" type="datetimeFigureOut">
              <a:rPr lang="en-IN" smtClean="0"/>
              <a:pPr/>
              <a:t>13-01-2017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1C399-2C00-4D3E-9B4D-3947295A3234}" type="slidenum">
              <a:rPr lang="en-IN" smtClean="0"/>
              <a:pPr/>
              <a:t>‹#›</a:t>
            </a:fld>
            <a:endParaRPr lang="en-IN"/>
          </a:p>
        </p:txBody>
      </p:sp>
    </p:spTree>
    <p:extLst>
      <p:ext uri="{BB962C8B-B14F-4D97-AF65-F5344CB8AC3E}">
        <p14:creationId xmlns:p14="http://schemas.microsoft.com/office/powerpoint/2010/main" val="31299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611C399-2C00-4D3E-9B4D-3947295A3234}"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611C399-2C00-4D3E-9B4D-3947295A3234}" type="slidenum">
              <a:rPr lang="en-IN" smtClean="0"/>
              <a:pPr/>
              <a:t>18</a:t>
            </a:fld>
            <a:endParaRPr lang="en-IN" dirty="0"/>
          </a:p>
        </p:txBody>
      </p:sp>
    </p:spTree>
    <p:extLst>
      <p:ext uri="{BB962C8B-B14F-4D97-AF65-F5344CB8AC3E}">
        <p14:creationId xmlns:p14="http://schemas.microsoft.com/office/powerpoint/2010/main" val="2656216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611C399-2C00-4D3E-9B4D-3947295A3234}" type="slidenum">
              <a:rPr lang="en-IN" smtClean="0"/>
              <a:pPr/>
              <a:t>19</a:t>
            </a:fld>
            <a:endParaRPr lang="en-IN" dirty="0"/>
          </a:p>
        </p:txBody>
      </p:sp>
    </p:spTree>
    <p:extLst>
      <p:ext uri="{BB962C8B-B14F-4D97-AF65-F5344CB8AC3E}">
        <p14:creationId xmlns:p14="http://schemas.microsoft.com/office/powerpoint/2010/main" val="68137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611C399-2C00-4D3E-9B4D-3947295A3234}" type="slidenum">
              <a:rPr lang="en-IN" smtClean="0"/>
              <a:pPr/>
              <a:t>25</a:t>
            </a:fld>
            <a:endParaRPr lang="en-IN" dirty="0"/>
          </a:p>
        </p:txBody>
      </p:sp>
    </p:spTree>
    <p:extLst>
      <p:ext uri="{BB962C8B-B14F-4D97-AF65-F5344CB8AC3E}">
        <p14:creationId xmlns:p14="http://schemas.microsoft.com/office/powerpoint/2010/main" val="14162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4AB5D2-3616-41E5-8D7D-F35DDD1163B4}" type="datetimeFigureOut">
              <a:rPr lang="en-US" smtClean="0"/>
              <a:pPr/>
              <a:t>1/13/2017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391B594-1D56-4B52-A5BF-5DABC51FF24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B4AB5D2-3616-41E5-8D7D-F35DDD1163B4}"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1B594-1D56-4B52-A5BF-5DABC51FF24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B4AB5D2-3616-41E5-8D7D-F35DDD1163B4}"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4AB5D2-3616-41E5-8D7D-F35DDD1163B4}"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1B594-1D56-4B52-A5BF-5DABC51FF243}"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AB5D2-3616-41E5-8D7D-F35DDD1163B4}"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B4AB5D2-3616-41E5-8D7D-F35DDD1163B4}"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B4AB5D2-3616-41E5-8D7D-F35DDD1163B4}" type="datetimeFigureOut">
              <a:rPr lang="en-US" smtClean="0"/>
              <a:pPr/>
              <a:t>1/13/2017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391B594-1D56-4B52-A5BF-5DABC51FF24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AB5D2-3616-41E5-8D7D-F35DDD1163B4}"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B4AB5D2-3616-41E5-8D7D-F35DDD1163B4}"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B4AB5D2-3616-41E5-8D7D-F35DDD1163B4}"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B4AB5D2-3616-41E5-8D7D-F35DDD1163B4}"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AB5D2-3616-41E5-8D7D-F35DDD1163B4}"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4AB5D2-3616-41E5-8D7D-F35DDD1163B4}"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4AB5D2-3616-41E5-8D7D-F35DDD1163B4}"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1B594-1D56-4B52-A5BF-5DABC51FF2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AB5D2-3616-41E5-8D7D-F35DDD1163B4}" type="datetimeFigureOut">
              <a:rPr lang="en-US" smtClean="0"/>
              <a:pPr/>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1B594-1D56-4B52-A5BF-5DABC51FF2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4AB5D2-3616-41E5-8D7D-F35DDD1163B4}" type="datetimeFigureOut">
              <a:rPr lang="en-US" smtClean="0"/>
              <a:pPr/>
              <a:t>1/13/2017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391B594-1D56-4B52-A5BF-5DABC51FF2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0" y="1428736"/>
            <a:ext cx="9144000" cy="1754326"/>
          </a:xfrm>
          <a:prstGeom prst="rect">
            <a:avLst/>
          </a:prstGeom>
          <a:solidFill>
            <a:schemeClr val="accent5">
              <a:lumMod val="20000"/>
              <a:lumOff val="80000"/>
            </a:schemeClr>
          </a:solidFill>
          <a:ln w="9525">
            <a:noFill/>
            <a:miter lim="800000"/>
            <a:headEnd/>
            <a:tailEnd/>
          </a:ln>
        </p:spPr>
        <p:txBody>
          <a:bodyPr>
            <a:spAutoFit/>
          </a:bodyPr>
          <a:lstStyle/>
          <a:p>
            <a:pPr algn="ctr">
              <a:defRPr/>
            </a:pPr>
            <a:r>
              <a:rPr lang="en-IN" sz="3600" b="1" dirty="0">
                <a:solidFill>
                  <a:srgbClr val="C00000"/>
                </a:solidFill>
              </a:rPr>
              <a:t>Use of Modern Retrofitting Techniques </a:t>
            </a:r>
          </a:p>
          <a:p>
            <a:pPr algn="ctr">
              <a:defRPr/>
            </a:pPr>
            <a:r>
              <a:rPr lang="en-IN" sz="3600" b="1" dirty="0">
                <a:solidFill>
                  <a:srgbClr val="C00000"/>
                </a:solidFill>
              </a:rPr>
              <a:t>in Udaipur Station Building </a:t>
            </a:r>
          </a:p>
          <a:p>
            <a:pPr algn="ctr">
              <a:defRPr/>
            </a:pPr>
            <a:r>
              <a:rPr lang="en-IN" sz="3600" b="1" dirty="0">
                <a:solidFill>
                  <a:srgbClr val="C00000"/>
                </a:solidFill>
              </a:rPr>
              <a:t>of </a:t>
            </a:r>
            <a:r>
              <a:rPr lang="en-IN" sz="3600" b="1" dirty="0" err="1">
                <a:solidFill>
                  <a:srgbClr val="C00000"/>
                </a:solidFill>
              </a:rPr>
              <a:t>Agartala</a:t>
            </a:r>
            <a:r>
              <a:rPr lang="en-IN" sz="3600" b="1" dirty="0">
                <a:solidFill>
                  <a:srgbClr val="C00000"/>
                </a:solidFill>
              </a:rPr>
              <a:t> – </a:t>
            </a:r>
            <a:r>
              <a:rPr lang="en-IN" sz="3600" b="1" dirty="0" err="1">
                <a:solidFill>
                  <a:srgbClr val="C00000"/>
                </a:solidFill>
              </a:rPr>
              <a:t>Sabroom</a:t>
            </a:r>
            <a:r>
              <a:rPr lang="en-IN" sz="3600" b="1" dirty="0">
                <a:solidFill>
                  <a:srgbClr val="C00000"/>
                </a:solidFill>
              </a:rPr>
              <a:t> New Line Project.</a:t>
            </a:r>
            <a:endParaRPr lang="en-US" sz="3600" dirty="0">
              <a:solidFill>
                <a:srgbClr val="C00000"/>
              </a:solidFill>
            </a:endParaRPr>
          </a:p>
        </p:txBody>
      </p:sp>
      <p:sp>
        <p:nvSpPr>
          <p:cNvPr id="4" name="Rectangle 1"/>
          <p:cNvSpPr>
            <a:spLocks noChangeArrowheads="1"/>
          </p:cNvSpPr>
          <p:nvPr/>
        </p:nvSpPr>
        <p:spPr bwMode="auto">
          <a:xfrm>
            <a:off x="0" y="5473029"/>
            <a:ext cx="9144000" cy="1384995"/>
          </a:xfrm>
          <a:prstGeom prst="rect">
            <a:avLst/>
          </a:prstGeom>
          <a:solidFill>
            <a:schemeClr val="accent2">
              <a:lumMod val="20000"/>
              <a:lumOff val="80000"/>
            </a:schemeClr>
          </a:solidFill>
          <a:ln w="9525">
            <a:noFill/>
            <a:miter lim="800000"/>
            <a:headEnd/>
            <a:tailEnd/>
          </a:ln>
        </p:spPr>
        <p:txBody>
          <a:bodyPr wrap="square">
            <a:spAutoFit/>
          </a:bodyPr>
          <a:lstStyle/>
          <a:p>
            <a:pPr algn="ctr">
              <a:defRPr/>
            </a:pPr>
            <a:r>
              <a:rPr lang="en-US" sz="2800" b="1" dirty="0">
                <a:solidFill>
                  <a:srgbClr val="FF0000"/>
                </a:solidFill>
              </a:rPr>
              <a:t>Presented by-</a:t>
            </a:r>
          </a:p>
          <a:p>
            <a:pPr algn="ctr">
              <a:defRPr/>
            </a:pPr>
            <a:r>
              <a:rPr lang="en-US" sz="2800" b="1" dirty="0">
                <a:solidFill>
                  <a:srgbClr val="FF0000"/>
                </a:solidFill>
              </a:rPr>
              <a:t>B.N. </a:t>
            </a:r>
            <a:r>
              <a:rPr lang="en-US" sz="2800" b="1" dirty="0" err="1">
                <a:solidFill>
                  <a:srgbClr val="FF0000"/>
                </a:solidFill>
              </a:rPr>
              <a:t>Bhaskar</a:t>
            </a:r>
            <a:r>
              <a:rPr lang="en-US" sz="2800" b="1" dirty="0">
                <a:solidFill>
                  <a:srgbClr val="FF0000"/>
                </a:solidFill>
              </a:rPr>
              <a:t>, </a:t>
            </a:r>
            <a:r>
              <a:rPr lang="en-US" sz="2800" b="1" dirty="0" err="1">
                <a:solidFill>
                  <a:srgbClr val="FF0000"/>
                </a:solidFill>
              </a:rPr>
              <a:t>Dy.CE</a:t>
            </a:r>
            <a:r>
              <a:rPr lang="en-US" sz="2800" b="1" dirty="0">
                <a:solidFill>
                  <a:srgbClr val="FF0000"/>
                </a:solidFill>
              </a:rPr>
              <a:t>/Const.-1/</a:t>
            </a:r>
            <a:r>
              <a:rPr lang="en-US" sz="2800" b="1" dirty="0" err="1">
                <a:solidFill>
                  <a:srgbClr val="FF0000"/>
                </a:solidFill>
              </a:rPr>
              <a:t>Agartala</a:t>
            </a:r>
            <a:r>
              <a:rPr lang="en-US" sz="2800" b="1" dirty="0">
                <a:solidFill>
                  <a:srgbClr val="FF0000"/>
                </a:solidFill>
              </a:rPr>
              <a:t>,</a:t>
            </a:r>
          </a:p>
          <a:p>
            <a:pPr algn="ctr">
              <a:defRPr/>
            </a:pPr>
            <a:r>
              <a:rPr lang="en-US" sz="2800" b="1" dirty="0">
                <a:solidFill>
                  <a:srgbClr val="FF0000"/>
                </a:solidFill>
              </a:rPr>
              <a:t>N. F. Railway (Construction)</a:t>
            </a:r>
          </a:p>
        </p:txBody>
      </p:sp>
      <p:sp>
        <p:nvSpPr>
          <p:cNvPr id="5" name="Rectangle 1"/>
          <p:cNvSpPr>
            <a:spLocks noChangeArrowheads="1"/>
          </p:cNvSpPr>
          <p:nvPr/>
        </p:nvSpPr>
        <p:spPr bwMode="auto">
          <a:xfrm>
            <a:off x="0" y="0"/>
            <a:ext cx="9144000" cy="954107"/>
          </a:xfrm>
          <a:prstGeom prst="rect">
            <a:avLst/>
          </a:prstGeom>
          <a:solidFill>
            <a:schemeClr val="accent2">
              <a:lumMod val="20000"/>
              <a:lumOff val="80000"/>
            </a:schemeClr>
          </a:solidFill>
          <a:ln w="9525">
            <a:noFill/>
            <a:miter lim="800000"/>
            <a:headEnd/>
            <a:tailEnd/>
          </a:ln>
        </p:spPr>
        <p:txBody>
          <a:bodyPr>
            <a:spAutoFit/>
          </a:bodyPr>
          <a:lstStyle/>
          <a:p>
            <a:pPr algn="ctr">
              <a:defRPr/>
            </a:pPr>
            <a:r>
              <a:rPr lang="en-US" sz="2800" b="1" dirty="0">
                <a:solidFill>
                  <a:srgbClr val="FF0000"/>
                </a:solidFill>
              </a:rPr>
              <a:t>National Technical Seminar</a:t>
            </a:r>
          </a:p>
          <a:p>
            <a:pPr algn="ctr">
              <a:defRPr/>
            </a:pPr>
            <a:r>
              <a:rPr lang="en-US" sz="2800" b="1" dirty="0">
                <a:solidFill>
                  <a:srgbClr val="FF0000"/>
                </a:solidFill>
              </a:rPr>
              <a:t>IPWE (India)</a:t>
            </a:r>
          </a:p>
        </p:txBody>
      </p:sp>
      <p:pic>
        <p:nvPicPr>
          <p:cNvPr id="6" name="Picture 2"/>
          <p:cNvPicPr>
            <a:picLocks noChangeAspect="1" noChangeArrowheads="1"/>
          </p:cNvPicPr>
          <p:nvPr/>
        </p:nvPicPr>
        <p:blipFill>
          <a:blip r:embed="rId3"/>
          <a:srcRect/>
          <a:stretch>
            <a:fillRect/>
          </a:stretch>
        </p:blipFill>
        <p:spPr bwMode="auto">
          <a:xfrm>
            <a:off x="124914" y="3357562"/>
            <a:ext cx="8915400" cy="1524000"/>
          </a:xfrm>
          <a:prstGeom prst="rect">
            <a:avLst/>
          </a:prstGeom>
          <a:noFill/>
          <a:ln w="9525">
            <a:noFill/>
            <a:miter lim="800000"/>
            <a:headEnd/>
            <a:tailEnd/>
          </a:ln>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1000108"/>
            <a:ext cx="9144000" cy="381000"/>
          </a:xfrm>
        </p:spPr>
        <p:txBody>
          <a:bodyPr>
            <a:noAutofit/>
          </a:bodyPr>
          <a:lstStyle/>
          <a:p>
            <a:r>
              <a:rPr lang="en-IN" sz="2600" b="1" cap="all" dirty="0">
                <a:solidFill>
                  <a:schemeClr val="accent6">
                    <a:lumMod val="50000"/>
                  </a:schemeClr>
                </a:solidFill>
              </a:rPr>
              <a:t>Installation of 600mm RCC piles and making of pile cap</a:t>
            </a:r>
          </a:p>
        </p:txBody>
      </p:sp>
      <p:pic>
        <p:nvPicPr>
          <p:cNvPr id="1026" name="Picture 2" descr="C:\Users\user\Desktop\PRESENTATIOPN ON RETROFITTING\IMG_20151228_123843.jpg"/>
          <p:cNvPicPr>
            <a:picLocks noGrp="1" noChangeAspect="1" noChangeArrowheads="1"/>
          </p:cNvPicPr>
          <p:nvPr>
            <p:ph sz="half" idx="1"/>
          </p:nvPr>
        </p:nvPicPr>
        <p:blipFill>
          <a:blip r:embed="rId2" cstate="print"/>
          <a:srcRect/>
          <a:stretch>
            <a:fillRect/>
          </a:stretch>
        </p:blipFill>
        <p:spPr bwMode="auto">
          <a:xfrm>
            <a:off x="457200" y="1752600"/>
            <a:ext cx="4038600" cy="4267199"/>
          </a:xfrm>
          <a:prstGeom prst="rect">
            <a:avLst/>
          </a:prstGeom>
          <a:noFill/>
        </p:spPr>
      </p:pic>
      <p:pic>
        <p:nvPicPr>
          <p:cNvPr id="1027" name="Picture 3" descr="C:\Users\user\Desktop\PRESENTATIOPN ON RETROFITTING\IMG_20151225_093638.jpg"/>
          <p:cNvPicPr>
            <a:picLocks noGrp="1" noChangeAspect="1" noChangeArrowheads="1"/>
          </p:cNvPicPr>
          <p:nvPr>
            <p:ph sz="half" idx="2"/>
          </p:nvPr>
        </p:nvPicPr>
        <p:blipFill>
          <a:blip r:embed="rId3" cstate="print"/>
          <a:stretch>
            <a:fillRect/>
          </a:stretch>
        </p:blipFill>
        <p:spPr bwMode="auto">
          <a:xfrm>
            <a:off x="4648200" y="1752600"/>
            <a:ext cx="4038600" cy="4281537"/>
          </a:xfrm>
          <a:prstGeom prst="rect">
            <a:avLst/>
          </a:prstGeom>
          <a:noFill/>
        </p:spPr>
      </p:pic>
      <p:sp>
        <p:nvSpPr>
          <p:cNvPr id="5"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00108"/>
            <a:ext cx="8477280" cy="731838"/>
          </a:xfrm>
        </p:spPr>
        <p:txBody>
          <a:bodyPr>
            <a:noAutofit/>
          </a:bodyPr>
          <a:lstStyle/>
          <a:p>
            <a:pPr algn="just"/>
            <a:r>
              <a:rPr lang="en-IN" sz="2300" b="1" cap="all" dirty="0">
                <a:solidFill>
                  <a:schemeClr val="accent6">
                    <a:lumMod val="50000"/>
                  </a:schemeClr>
                </a:solidFill>
              </a:rPr>
              <a:t>Connecting the New Pile cap with the existing plinth beams by new beams to transfer the load to the new piles</a:t>
            </a:r>
          </a:p>
        </p:txBody>
      </p:sp>
      <p:pic>
        <p:nvPicPr>
          <p:cNvPr id="2050" name="Picture 2" descr="C:\Users\user\Desktop\PRESENTATIOPN ON RETROFITTING\IMG_20151228_124206.jpg"/>
          <p:cNvPicPr>
            <a:picLocks noGrp="1" noChangeAspect="1" noChangeArrowheads="1"/>
          </p:cNvPicPr>
          <p:nvPr>
            <p:ph sz="half" idx="1"/>
          </p:nvPr>
        </p:nvPicPr>
        <p:blipFill>
          <a:blip r:embed="rId2" cstate="print"/>
          <a:stretch>
            <a:fillRect/>
          </a:stretch>
        </p:blipFill>
        <p:spPr bwMode="auto">
          <a:xfrm>
            <a:off x="4533928" y="2000240"/>
            <a:ext cx="4038600" cy="4336396"/>
          </a:xfrm>
          <a:prstGeom prst="rect">
            <a:avLst/>
          </a:prstGeom>
          <a:noFill/>
        </p:spPr>
      </p:pic>
      <p:sp>
        <p:nvSpPr>
          <p:cNvPr id="4"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pic>
        <p:nvPicPr>
          <p:cNvPr id="5" name="Picture 2" descr="C:\Users\user\Desktop\PRESENTATIOPN ON RETROFITTING\IMG_20160220_102232.jpg"/>
          <p:cNvPicPr>
            <a:picLocks noGrp="1" noChangeAspect="1" noChangeArrowheads="1"/>
          </p:cNvPicPr>
          <p:nvPr>
            <p:ph sz="half" idx="1"/>
          </p:nvPr>
        </p:nvPicPr>
        <p:blipFill>
          <a:blip r:embed="rId3" cstate="print"/>
          <a:srcRect/>
          <a:stretch>
            <a:fillRect/>
          </a:stretch>
        </p:blipFill>
        <p:spPr bwMode="auto">
          <a:xfrm>
            <a:off x="576258" y="2000240"/>
            <a:ext cx="3424238" cy="2071702"/>
          </a:xfrm>
          <a:prstGeom prst="rect">
            <a:avLst/>
          </a:prstGeom>
          <a:noFill/>
        </p:spPr>
      </p:pic>
      <p:pic>
        <p:nvPicPr>
          <p:cNvPr id="6" name="Picture 5" descr="E:\agtl office work\AGENCIES\SC CON for Udaipur station building Retrofitting\retro\PHOTOS\IMG_20160220_102304.jpg"/>
          <p:cNvPicPr>
            <a:picLocks noChangeAspect="1" noChangeArrowheads="1"/>
          </p:cNvPicPr>
          <p:nvPr/>
        </p:nvPicPr>
        <p:blipFill>
          <a:blip r:embed="rId4" cstate="print"/>
          <a:srcRect/>
          <a:stretch>
            <a:fillRect/>
          </a:stretch>
        </p:blipFill>
        <p:spPr bwMode="auto">
          <a:xfrm>
            <a:off x="576258" y="4357694"/>
            <a:ext cx="3419476" cy="207170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82000" cy="533400"/>
          </a:xfrm>
        </p:spPr>
        <p:txBody>
          <a:bodyPr>
            <a:normAutofit/>
          </a:bodyPr>
          <a:lstStyle/>
          <a:p>
            <a:pPr algn="l"/>
            <a:r>
              <a:rPr lang="en-US" sz="2800" b="1" cap="all" dirty="0">
                <a:solidFill>
                  <a:schemeClr val="accent6">
                    <a:lumMod val="50000"/>
                  </a:schemeClr>
                </a:solidFill>
              </a:rPr>
              <a:t>Addition Of Suspended Slab</a:t>
            </a:r>
            <a:endParaRPr lang="en-IN" sz="2800" b="1" cap="all" dirty="0">
              <a:solidFill>
                <a:schemeClr val="accent6">
                  <a:lumMod val="50000"/>
                </a:schemeClr>
              </a:solidFill>
            </a:endParaRP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114800"/>
            <a:ext cx="8839200" cy="2348630"/>
          </a:xfrm>
          <a:prstGeom prst="rect">
            <a:avLst/>
          </a:prstGeom>
        </p:spPr>
      </p:pic>
      <p:sp>
        <p:nvSpPr>
          <p:cNvPr id="6"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
        <p:nvSpPr>
          <p:cNvPr id="3" name="Content Placeholder 2"/>
          <p:cNvSpPr>
            <a:spLocks noGrp="1"/>
          </p:cNvSpPr>
          <p:nvPr>
            <p:ph sz="half" idx="1"/>
          </p:nvPr>
        </p:nvSpPr>
        <p:spPr>
          <a:xfrm>
            <a:off x="285720" y="1428736"/>
            <a:ext cx="8534400" cy="5181600"/>
          </a:xfrm>
        </p:spPr>
        <p:txBody>
          <a:bodyPr>
            <a:normAutofit/>
          </a:bodyPr>
          <a:lstStyle/>
          <a:p>
            <a:pPr algn="just"/>
            <a:r>
              <a:rPr lang="en-US" sz="2400" dirty="0">
                <a:latin typeface="+mj-lt"/>
              </a:rPr>
              <a:t>Introducing new structural slab, integrated with plinth beams, columns and new pile cap.</a:t>
            </a:r>
          </a:p>
          <a:p>
            <a:pPr algn="just"/>
            <a:r>
              <a:rPr lang="en-US" sz="2400" dirty="0">
                <a:latin typeface="+mj-lt"/>
              </a:rPr>
              <a:t>This slab would behave as suspended slab as the filled soil is removed. (Gap between suspended slab and finish ground level is reducing the overburden load and may be used for services.).</a:t>
            </a:r>
          </a:p>
          <a:p>
            <a:pPr algn="just"/>
            <a:r>
              <a:rPr lang="en-US" sz="2400" dirty="0">
                <a:latin typeface="+mj-lt"/>
              </a:rPr>
              <a:t>Integrating suspended slab with plinth beam in such a way that it acts as a single entity. </a:t>
            </a:r>
          </a:p>
          <a:p>
            <a:endParaRPr lang="en-IN" sz="2400" dirty="0">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esktop\PRESENTATIOPN ON RETROFITTING\IMG_20160205_100749.jpg"/>
          <p:cNvPicPr>
            <a:picLocks noGrp="1" noChangeAspect="1" noChangeArrowheads="1"/>
          </p:cNvPicPr>
          <p:nvPr>
            <p:ph sz="half" idx="2"/>
          </p:nvPr>
        </p:nvPicPr>
        <p:blipFill>
          <a:blip r:embed="rId2" cstate="print"/>
          <a:srcRect/>
          <a:stretch>
            <a:fillRect/>
          </a:stretch>
        </p:blipFill>
        <p:spPr bwMode="auto">
          <a:xfrm>
            <a:off x="4357686" y="4000504"/>
            <a:ext cx="4429156" cy="2557450"/>
          </a:xfrm>
          <a:prstGeom prst="rect">
            <a:avLst/>
          </a:prstGeom>
          <a:noFill/>
        </p:spPr>
      </p:pic>
      <p:sp>
        <p:nvSpPr>
          <p:cNvPr id="5"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pic>
        <p:nvPicPr>
          <p:cNvPr id="9" name="Picture 3" descr="C:\Users\user\Desktop\PRESENTATIOPN ON RETROFITTING\IMG_20160106_092149.jpg"/>
          <p:cNvPicPr>
            <a:picLocks noGrp="1" noChangeAspect="1" noChangeArrowheads="1"/>
          </p:cNvPicPr>
          <p:nvPr>
            <p:ph sz="half" idx="4294967295"/>
          </p:nvPr>
        </p:nvPicPr>
        <p:blipFill>
          <a:blip r:embed="rId3" cstate="print"/>
          <a:srcRect/>
          <a:stretch>
            <a:fillRect/>
          </a:stretch>
        </p:blipFill>
        <p:spPr bwMode="auto">
          <a:xfrm>
            <a:off x="357158" y="1142984"/>
            <a:ext cx="4572032" cy="2643206"/>
          </a:xfrm>
          <a:prstGeom prst="rect">
            <a:avLst/>
          </a:prstGeom>
          <a:noFill/>
        </p:spPr>
      </p:pic>
      <p:sp>
        <p:nvSpPr>
          <p:cNvPr id="10" name="Title 1"/>
          <p:cNvSpPr>
            <a:spLocks noGrp="1"/>
          </p:cNvSpPr>
          <p:nvPr>
            <p:ph type="title"/>
          </p:nvPr>
        </p:nvSpPr>
        <p:spPr>
          <a:xfrm>
            <a:off x="5000628" y="1643050"/>
            <a:ext cx="4329114" cy="838200"/>
          </a:xfrm>
        </p:spPr>
        <p:txBody>
          <a:bodyPr>
            <a:noAutofit/>
          </a:bodyPr>
          <a:lstStyle/>
          <a:p>
            <a:pPr algn="l"/>
            <a:r>
              <a:rPr lang="en-IN" sz="2400" b="1" cap="all" dirty="0">
                <a:solidFill>
                  <a:schemeClr val="accent6">
                    <a:lumMod val="50000"/>
                  </a:schemeClr>
                </a:solidFill>
              </a:rPr>
              <a:t>ADDITIONAL Reinforcement FOR PLINTH BEAM</a:t>
            </a:r>
          </a:p>
        </p:txBody>
      </p:sp>
      <p:sp>
        <p:nvSpPr>
          <p:cNvPr id="11" name="Title 1"/>
          <p:cNvSpPr txBox="1">
            <a:spLocks/>
          </p:cNvSpPr>
          <p:nvPr/>
        </p:nvSpPr>
        <p:spPr>
          <a:xfrm>
            <a:off x="142844" y="4643446"/>
            <a:ext cx="4143404" cy="10001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2400" b="1" i="0" u="none" strike="noStrike" kern="1200" cap="all" spc="0" normalizeH="0" baseline="0" noProof="0" dirty="0">
                <a:ln>
                  <a:noFill/>
                </a:ln>
                <a:solidFill>
                  <a:schemeClr val="accent6">
                    <a:lumMod val="50000"/>
                  </a:schemeClr>
                </a:solidFill>
                <a:effectLst/>
                <a:uLnTx/>
                <a:uFillTx/>
                <a:latin typeface="+mj-lt"/>
                <a:ea typeface="+mj-ea"/>
                <a:cs typeface="+mj-cs"/>
              </a:rPr>
              <a:t>CONNECTING suspended slab WITH PLINTH BEAM AND COLUMNS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186766" cy="838200"/>
          </a:xfrm>
        </p:spPr>
        <p:txBody>
          <a:bodyPr>
            <a:noAutofit/>
          </a:bodyPr>
          <a:lstStyle/>
          <a:p>
            <a:r>
              <a:rPr lang="en-IN" sz="2600" b="1" cap="all" dirty="0">
                <a:solidFill>
                  <a:schemeClr val="accent6">
                    <a:lumMod val="50000"/>
                  </a:schemeClr>
                </a:solidFill>
              </a:rPr>
              <a:t>Reinforcement ready for suspended slab casting</a:t>
            </a:r>
          </a:p>
        </p:txBody>
      </p:sp>
      <p:sp>
        <p:nvSpPr>
          <p:cNvPr id="4"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pic>
        <p:nvPicPr>
          <p:cNvPr id="6" name="Picture 2" descr="C:\Users\user\Desktop\PRESENTATIOPN ON RETROFITTING\IMG_20160205_100841.jpg"/>
          <p:cNvPicPr>
            <a:picLocks noGrp="1" noChangeAspect="1" noChangeArrowheads="1"/>
          </p:cNvPicPr>
          <p:nvPr>
            <p:ph sz="half" idx="1"/>
          </p:nvPr>
        </p:nvPicPr>
        <p:blipFill>
          <a:blip r:embed="rId2" cstate="print"/>
          <a:stretch>
            <a:fillRect/>
          </a:stretch>
        </p:blipFill>
        <p:spPr bwMode="auto">
          <a:xfrm>
            <a:off x="1028704" y="2000241"/>
            <a:ext cx="7258072" cy="421484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115328" cy="533400"/>
          </a:xfrm>
        </p:spPr>
        <p:txBody>
          <a:bodyPr>
            <a:noAutofit/>
          </a:bodyPr>
          <a:lstStyle/>
          <a:p>
            <a:pPr algn="l"/>
            <a:r>
              <a:rPr lang="en-IN" sz="2800" b="1" cap="all" dirty="0">
                <a:solidFill>
                  <a:schemeClr val="accent6">
                    <a:lumMod val="50000"/>
                  </a:schemeClr>
                </a:solidFill>
                <a:latin typeface="+mn-lt"/>
                <a:ea typeface="+mn-ea"/>
                <a:cs typeface="+mn-cs"/>
              </a:rPr>
              <a:t>Strengthening of GRADE BEAM, PLINTH BEAM AND COLUMNS:</a:t>
            </a:r>
          </a:p>
        </p:txBody>
      </p:sp>
      <p:sp>
        <p:nvSpPr>
          <p:cNvPr id="3" name="Content Placeholder 2"/>
          <p:cNvSpPr>
            <a:spLocks noGrp="1"/>
          </p:cNvSpPr>
          <p:nvPr>
            <p:ph idx="1"/>
          </p:nvPr>
        </p:nvSpPr>
        <p:spPr>
          <a:xfrm>
            <a:off x="428596" y="2143116"/>
            <a:ext cx="8429684" cy="4357718"/>
          </a:xfrm>
        </p:spPr>
        <p:txBody>
          <a:bodyPr>
            <a:noAutofit/>
          </a:bodyPr>
          <a:lstStyle/>
          <a:p>
            <a:r>
              <a:rPr lang="en-IN" sz="3000" b="1" dirty="0"/>
              <a:t>Grade Beams </a:t>
            </a:r>
          </a:p>
          <a:p>
            <a:pPr>
              <a:buNone/>
            </a:pPr>
            <a:r>
              <a:rPr lang="en-IN" sz="3000" dirty="0"/>
              <a:t>	</a:t>
            </a:r>
            <a:r>
              <a:rPr lang="en-IN" sz="2800" dirty="0"/>
              <a:t>by Carbon Fibre wrapping.</a:t>
            </a:r>
          </a:p>
          <a:p>
            <a:endParaRPr lang="en-IN" sz="1200" dirty="0"/>
          </a:p>
          <a:p>
            <a:r>
              <a:rPr lang="en-IN" sz="3000" b="1" dirty="0"/>
              <a:t>Plinth Beams </a:t>
            </a:r>
          </a:p>
          <a:p>
            <a:pPr>
              <a:buNone/>
            </a:pPr>
            <a:r>
              <a:rPr lang="en-IN" sz="3000" dirty="0"/>
              <a:t>	</a:t>
            </a:r>
            <a:r>
              <a:rPr lang="en-IN" sz="2800" dirty="0"/>
              <a:t>by fixing the Carbon Laminate and by Carbon Fibre wrapping.</a:t>
            </a:r>
          </a:p>
          <a:p>
            <a:endParaRPr lang="en-IN" sz="1200" dirty="0"/>
          </a:p>
          <a:p>
            <a:r>
              <a:rPr lang="en-IN" sz="3000" b="1" dirty="0"/>
              <a:t>Columns </a:t>
            </a:r>
          </a:p>
          <a:p>
            <a:pPr>
              <a:buNone/>
            </a:pPr>
            <a:r>
              <a:rPr lang="en-IN" sz="3000" dirty="0"/>
              <a:t>	</a:t>
            </a:r>
            <a:r>
              <a:rPr lang="en-IN" sz="2800" dirty="0"/>
              <a:t>by Carbon Fibre wrapping</a:t>
            </a:r>
          </a:p>
          <a:p>
            <a:pPr>
              <a:buNone/>
            </a:pPr>
            <a:endParaRPr lang="en-IN" sz="3000" dirty="0"/>
          </a:p>
        </p:txBody>
      </p:sp>
      <p:sp>
        <p:nvSpPr>
          <p:cNvPr id="4"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34404" cy="1752600"/>
          </a:xfrm>
        </p:spPr>
        <p:txBody>
          <a:bodyPr>
            <a:normAutofit/>
          </a:bodyPr>
          <a:lstStyle/>
          <a:p>
            <a:pPr algn="l"/>
            <a:r>
              <a:rPr lang="en-US" sz="2800" b="1" dirty="0">
                <a:solidFill>
                  <a:schemeClr val="accent6">
                    <a:lumMod val="50000"/>
                  </a:schemeClr>
                </a:solidFill>
              </a:rPr>
              <a:t> GRINDING OF GRADE BEAM AND PLINTH BEAM</a:t>
            </a:r>
            <a:br>
              <a:rPr lang="en-US" sz="1100" b="1" dirty="0">
                <a:solidFill>
                  <a:schemeClr val="accent6">
                    <a:lumMod val="50000"/>
                  </a:schemeClr>
                </a:solidFill>
              </a:rPr>
            </a:br>
            <a:br>
              <a:rPr lang="en-US" sz="1100" b="1" dirty="0"/>
            </a:br>
            <a:r>
              <a:rPr lang="en-US" sz="1100" b="1" dirty="0"/>
              <a:t>  </a:t>
            </a:r>
            <a:r>
              <a:rPr lang="en-US" sz="2500" b="1" dirty="0"/>
              <a:t>To smoothen the concrete surface</a:t>
            </a:r>
          </a:p>
        </p:txBody>
      </p:sp>
      <p:pic>
        <p:nvPicPr>
          <p:cNvPr id="7" name="Content Placeholder 6" descr="IMG-20151202-WA0004.jpeg"/>
          <p:cNvPicPr>
            <a:picLocks noGrp="1" noChangeAspect="1"/>
          </p:cNvPicPr>
          <p:nvPr>
            <p:ph sz="half" idx="1"/>
          </p:nvPr>
        </p:nvPicPr>
        <p:blipFill>
          <a:blip r:embed="rId2" cstate="print"/>
          <a:stretch>
            <a:fillRect/>
          </a:stretch>
        </p:blipFill>
        <p:spPr>
          <a:xfrm>
            <a:off x="428596" y="2357430"/>
            <a:ext cx="3810000" cy="4281566"/>
          </a:xfrm>
        </p:spPr>
      </p:pic>
      <p:pic>
        <p:nvPicPr>
          <p:cNvPr id="8" name="Content Placeholder 7" descr="IMG_20151229_123431.jpg"/>
          <p:cNvPicPr>
            <a:picLocks noGrp="1" noChangeAspect="1"/>
          </p:cNvPicPr>
          <p:nvPr>
            <p:ph sz="half" idx="2"/>
          </p:nvPr>
        </p:nvPicPr>
        <p:blipFill>
          <a:blip r:embed="rId3" cstate="print"/>
          <a:stretch>
            <a:fillRect/>
          </a:stretch>
        </p:blipFill>
        <p:spPr>
          <a:xfrm>
            <a:off x="4648200" y="2362200"/>
            <a:ext cx="3998142" cy="4297363"/>
          </a:xfrm>
        </p:spPr>
      </p:pic>
      <p:sp>
        <p:nvSpPr>
          <p:cNvPr id="9"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
        <p:nvSpPr>
          <p:cNvPr id="10" name="Title 1"/>
          <p:cNvSpPr txBox="1">
            <a:spLocks/>
          </p:cNvSpPr>
          <p:nvPr/>
        </p:nvSpPr>
        <p:spPr>
          <a:xfrm>
            <a:off x="4648200" y="6277676"/>
            <a:ext cx="1676400" cy="381000"/>
          </a:xfrm>
          <a:prstGeom prst="rect">
            <a:avLst/>
          </a:prstGeom>
          <a:solidFill>
            <a:srgbClr val="FFFF00"/>
          </a:solidFill>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ea typeface="+mj-ea"/>
                <a:cs typeface="+mj-cs"/>
              </a:rPr>
              <a:t>Grade Beam</a:t>
            </a:r>
            <a:endParaRPr kumimoji="0" lang="en-US" sz="2500" b="1" i="0" u="none" strike="noStrike" kern="1200" cap="none" spc="0" normalizeH="0" baseline="0" noProof="0" dirty="0">
              <a:ln>
                <a:noFill/>
              </a:ln>
              <a:solidFill>
                <a:srgbClr val="FF0000"/>
              </a:solidFill>
              <a:effectLst/>
              <a:uLnTx/>
              <a:uFillTx/>
              <a:latin typeface="+mj-lt"/>
              <a:ea typeface="+mj-ea"/>
              <a:cs typeface="+mj-cs"/>
            </a:endParaRPr>
          </a:p>
        </p:txBody>
      </p:sp>
      <p:sp>
        <p:nvSpPr>
          <p:cNvPr id="11" name="Title 1"/>
          <p:cNvSpPr txBox="1">
            <a:spLocks/>
          </p:cNvSpPr>
          <p:nvPr/>
        </p:nvSpPr>
        <p:spPr>
          <a:xfrm>
            <a:off x="381000" y="6262127"/>
            <a:ext cx="1676400" cy="381000"/>
          </a:xfrm>
          <a:prstGeom prst="rect">
            <a:avLst/>
          </a:prstGeom>
          <a:solidFill>
            <a:srgbClr val="FFFF00"/>
          </a:solidFill>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j-lt"/>
                <a:ea typeface="+mj-ea"/>
                <a:cs typeface="+mj-cs"/>
              </a:rPr>
              <a:t>Plinth Beam</a:t>
            </a:r>
            <a:endParaRPr kumimoji="0" lang="en-US" sz="25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763000" cy="2057400"/>
          </a:xfrm>
        </p:spPr>
        <p:txBody>
          <a:bodyPr>
            <a:normAutofit fontScale="90000"/>
          </a:bodyPr>
          <a:lstStyle/>
          <a:p>
            <a:pPr algn="l"/>
            <a:r>
              <a:rPr lang="en-US" sz="3100" b="1" dirty="0">
                <a:solidFill>
                  <a:schemeClr val="accent6">
                    <a:lumMod val="50000"/>
                  </a:schemeClr>
                </a:solidFill>
              </a:rPr>
              <a:t>APPLICATION OF POLYMER MODIFIED MORTAR  </a:t>
            </a:r>
            <a:br>
              <a:rPr lang="en-US" sz="3100" b="1" dirty="0">
                <a:solidFill>
                  <a:schemeClr val="accent6">
                    <a:lumMod val="50000"/>
                  </a:schemeClr>
                </a:solidFill>
              </a:rPr>
            </a:br>
            <a:r>
              <a:rPr lang="en-US" sz="3100" b="1" dirty="0">
                <a:solidFill>
                  <a:schemeClr val="accent6">
                    <a:lumMod val="50000"/>
                  </a:schemeClr>
                </a:solidFill>
              </a:rPr>
              <a:t>(PMM) TO THE BOTTOM OF PLINTH BEAMS</a:t>
            </a:r>
            <a:br>
              <a:rPr lang="en-US" sz="1300" b="1" dirty="0">
                <a:solidFill>
                  <a:schemeClr val="accent6">
                    <a:lumMod val="50000"/>
                  </a:schemeClr>
                </a:solidFill>
              </a:rPr>
            </a:br>
            <a:br>
              <a:rPr lang="en-US" sz="1300" dirty="0">
                <a:solidFill>
                  <a:srgbClr val="92D050"/>
                </a:solidFill>
              </a:rPr>
            </a:br>
            <a:r>
              <a:rPr lang="en-US" sz="1300" dirty="0">
                <a:solidFill>
                  <a:srgbClr val="92D050"/>
                </a:solidFill>
              </a:rPr>
              <a:t>		</a:t>
            </a:r>
            <a:r>
              <a:rPr lang="en-US" sz="2800" b="1" dirty="0"/>
              <a:t>As a leveling course to make good the </a:t>
            </a:r>
            <a:br>
              <a:rPr lang="en-US" sz="2800" b="1" dirty="0"/>
            </a:br>
            <a:r>
              <a:rPr lang="en-US" sz="2800" b="1" dirty="0"/>
              <a:t>		undulations in the bottom of beams.</a:t>
            </a:r>
          </a:p>
        </p:txBody>
      </p:sp>
      <p:pic>
        <p:nvPicPr>
          <p:cNvPr id="10" name="Content Placeholder 9" descr="IMG-20151209-WA0001.jpeg"/>
          <p:cNvPicPr>
            <a:picLocks noGrp="1" noChangeAspect="1"/>
          </p:cNvPicPr>
          <p:nvPr>
            <p:ph sz="half" idx="2"/>
          </p:nvPr>
        </p:nvPicPr>
        <p:blipFill>
          <a:blip r:embed="rId2" cstate="print"/>
          <a:stretch>
            <a:fillRect/>
          </a:stretch>
        </p:blipFill>
        <p:spPr>
          <a:xfrm>
            <a:off x="2214546" y="3071810"/>
            <a:ext cx="5143536" cy="3085063"/>
          </a:xfrm>
        </p:spPr>
      </p:pic>
      <p:sp>
        <p:nvSpPr>
          <p:cNvPr id="5"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686800" cy="1143000"/>
          </a:xfrm>
        </p:spPr>
        <p:txBody>
          <a:bodyPr>
            <a:normAutofit/>
          </a:bodyPr>
          <a:lstStyle/>
          <a:p>
            <a:pPr algn="l"/>
            <a:r>
              <a:rPr lang="en-US" sz="2800" b="1" dirty="0">
                <a:solidFill>
                  <a:schemeClr val="accent6">
                    <a:lumMod val="50000"/>
                  </a:schemeClr>
                </a:solidFill>
              </a:rPr>
              <a:t>GROUTING OF CRACKS WITH MONOPOL CHEMICAL</a:t>
            </a:r>
            <a:br>
              <a:rPr lang="en-US" sz="2800" dirty="0">
                <a:solidFill>
                  <a:srgbClr val="FF0000"/>
                </a:solidFill>
              </a:rPr>
            </a:br>
            <a:r>
              <a:rPr lang="en-US" sz="2400" b="1" dirty="0"/>
              <a:t>To fill  the cracks (Grouting pressure: 3-5 Kg/cm2)</a:t>
            </a:r>
          </a:p>
        </p:txBody>
      </p:sp>
      <p:pic>
        <p:nvPicPr>
          <p:cNvPr id="5" name="Content Placeholder 4" descr="IMG_20160111_104002.jpg"/>
          <p:cNvPicPr>
            <a:picLocks noGrp="1" noChangeAspect="1"/>
          </p:cNvPicPr>
          <p:nvPr>
            <p:ph sz="half" idx="1"/>
          </p:nvPr>
        </p:nvPicPr>
        <p:blipFill>
          <a:blip r:embed="rId3" cstate="print"/>
          <a:stretch>
            <a:fillRect/>
          </a:stretch>
        </p:blipFill>
        <p:spPr>
          <a:xfrm>
            <a:off x="4933985" y="1857364"/>
            <a:ext cx="3657600" cy="4259731"/>
          </a:xfrm>
        </p:spPr>
      </p:pic>
      <p:pic>
        <p:nvPicPr>
          <p:cNvPr id="8" name="Content Placeholder 7" descr="IMG_20160110_111126.jpg"/>
          <p:cNvPicPr>
            <a:picLocks noGrp="1" noChangeAspect="1"/>
          </p:cNvPicPr>
          <p:nvPr>
            <p:ph sz="half" idx="2"/>
          </p:nvPr>
        </p:nvPicPr>
        <p:blipFill>
          <a:blip r:embed="rId4" cstate="print"/>
          <a:stretch>
            <a:fillRect/>
          </a:stretch>
        </p:blipFill>
        <p:spPr>
          <a:xfrm>
            <a:off x="357158" y="1857364"/>
            <a:ext cx="3810000" cy="4220706"/>
          </a:xfrm>
        </p:spPr>
      </p:pic>
      <p:cxnSp>
        <p:nvCxnSpPr>
          <p:cNvPr id="7" name="Straight Arrow Connector 6"/>
          <p:cNvCxnSpPr/>
          <p:nvPr/>
        </p:nvCxnSpPr>
        <p:spPr>
          <a:xfrm rot="5400000" flipH="1" flipV="1">
            <a:off x="14257" y="4744570"/>
            <a:ext cx="28194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rot="5400000" flipH="1" flipV="1">
            <a:off x="1347757" y="3487270"/>
            <a:ext cx="1524000" cy="1371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433357" y="6306670"/>
            <a:ext cx="3429000" cy="369332"/>
          </a:xfrm>
          <a:prstGeom prst="rect">
            <a:avLst/>
          </a:prstGeom>
          <a:noFill/>
        </p:spPr>
        <p:txBody>
          <a:bodyPr wrap="square" rtlCol="0">
            <a:spAutoFit/>
          </a:bodyPr>
          <a:lstStyle/>
          <a:p>
            <a:r>
              <a:rPr lang="en-IN" dirty="0"/>
              <a:t>Fixing of Nozzle </a:t>
            </a:r>
          </a:p>
        </p:txBody>
      </p:sp>
      <p:cxnSp>
        <p:nvCxnSpPr>
          <p:cNvPr id="17" name="Straight Arrow Connector 16"/>
          <p:cNvCxnSpPr/>
          <p:nvPr/>
        </p:nvCxnSpPr>
        <p:spPr>
          <a:xfrm rot="16200000" flipV="1">
            <a:off x="7219984" y="5629732"/>
            <a:ext cx="14478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TextBox 19"/>
          <p:cNvSpPr txBox="1"/>
          <p:nvPr/>
        </p:nvSpPr>
        <p:spPr>
          <a:xfrm>
            <a:off x="6915184" y="6315532"/>
            <a:ext cx="2514600" cy="369332"/>
          </a:xfrm>
          <a:prstGeom prst="rect">
            <a:avLst/>
          </a:prstGeom>
          <a:noFill/>
        </p:spPr>
        <p:txBody>
          <a:bodyPr wrap="square" rtlCol="0">
            <a:spAutoFit/>
          </a:bodyPr>
          <a:lstStyle/>
          <a:p>
            <a:r>
              <a:rPr lang="en-IN" dirty="0"/>
              <a:t>Grouting Machine</a:t>
            </a:r>
          </a:p>
        </p:txBody>
      </p:sp>
      <p:cxnSp>
        <p:nvCxnSpPr>
          <p:cNvPr id="21" name="Straight Arrow Connector 20"/>
          <p:cNvCxnSpPr/>
          <p:nvPr/>
        </p:nvCxnSpPr>
        <p:spPr>
          <a:xfrm rot="5400000" flipH="1" flipV="1">
            <a:off x="4819684" y="5667832"/>
            <a:ext cx="13716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3" name="TextBox 22"/>
          <p:cNvSpPr txBox="1"/>
          <p:nvPr/>
        </p:nvSpPr>
        <p:spPr>
          <a:xfrm>
            <a:off x="4500562" y="6315532"/>
            <a:ext cx="2743200" cy="369332"/>
          </a:xfrm>
          <a:prstGeom prst="rect">
            <a:avLst/>
          </a:prstGeom>
          <a:noFill/>
        </p:spPr>
        <p:txBody>
          <a:bodyPr wrap="square" rtlCol="0">
            <a:spAutoFit/>
          </a:bodyPr>
          <a:lstStyle/>
          <a:p>
            <a:r>
              <a:rPr lang="en-IN" dirty="0"/>
              <a:t>Monopole Chemical</a:t>
            </a:r>
          </a:p>
        </p:txBody>
      </p:sp>
      <p:sp>
        <p:nvSpPr>
          <p:cNvPr id="12"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3" cstate="print"/>
          <a:srcRect/>
          <a:stretch>
            <a:fillRect/>
          </a:stretch>
        </p:blipFill>
        <p:spPr bwMode="auto">
          <a:xfrm>
            <a:off x="4786314" y="1928802"/>
            <a:ext cx="3657600" cy="4286249"/>
          </a:xfrm>
          <a:prstGeom prst="rect">
            <a:avLst/>
          </a:prstGeom>
          <a:noFill/>
          <a:ln w="9525">
            <a:noFill/>
            <a:miter lim="800000"/>
            <a:headEnd/>
            <a:tailEnd/>
          </a:ln>
        </p:spPr>
      </p:pic>
      <p:pic>
        <p:nvPicPr>
          <p:cNvPr id="6" name="Content Placeholder 5" descr="IMG_20151229_145707.jpg"/>
          <p:cNvPicPr>
            <a:picLocks noGrp="1" noChangeAspect="1"/>
          </p:cNvPicPr>
          <p:nvPr>
            <p:ph sz="half" idx="1"/>
          </p:nvPr>
        </p:nvPicPr>
        <p:blipFill>
          <a:blip r:embed="rId4" cstate="print"/>
          <a:stretch>
            <a:fillRect/>
          </a:stretch>
        </p:blipFill>
        <p:spPr>
          <a:xfrm>
            <a:off x="533400" y="1905000"/>
            <a:ext cx="3609972" cy="4315753"/>
          </a:xfrm>
        </p:spPr>
      </p:pic>
      <p:cxnSp>
        <p:nvCxnSpPr>
          <p:cNvPr id="5" name="Straight Arrow Connector 4"/>
          <p:cNvCxnSpPr>
            <a:stCxn id="12" idx="0"/>
          </p:cNvCxnSpPr>
          <p:nvPr/>
        </p:nvCxnSpPr>
        <p:spPr>
          <a:xfrm rot="16200000" flipV="1">
            <a:off x="696955" y="5089467"/>
            <a:ext cx="2301770" cy="2667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533400" y="6373712"/>
            <a:ext cx="2895600" cy="369332"/>
          </a:xfrm>
          <a:prstGeom prst="rect">
            <a:avLst/>
          </a:prstGeom>
          <a:noFill/>
        </p:spPr>
        <p:txBody>
          <a:bodyPr wrap="square" rtlCol="0">
            <a:spAutoFit/>
          </a:bodyPr>
          <a:lstStyle/>
          <a:p>
            <a:r>
              <a:rPr lang="en-IN" dirty="0"/>
              <a:t>RESIN PRIMER APPLICATION</a:t>
            </a:r>
          </a:p>
        </p:txBody>
      </p:sp>
      <p:sp>
        <p:nvSpPr>
          <p:cNvPr id="7"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
        <p:nvSpPr>
          <p:cNvPr id="2" name="Title 1"/>
          <p:cNvSpPr>
            <a:spLocks noGrp="1"/>
          </p:cNvSpPr>
          <p:nvPr>
            <p:ph type="title"/>
          </p:nvPr>
        </p:nvSpPr>
        <p:spPr>
          <a:xfrm>
            <a:off x="381000" y="762000"/>
            <a:ext cx="4048124" cy="1143000"/>
          </a:xfrm>
        </p:spPr>
        <p:txBody>
          <a:bodyPr>
            <a:noAutofit/>
          </a:bodyPr>
          <a:lstStyle/>
          <a:p>
            <a:pPr algn="l"/>
            <a:r>
              <a:rPr lang="en-US" sz="2000" b="1" dirty="0">
                <a:solidFill>
                  <a:schemeClr val="accent6">
                    <a:lumMod val="50000"/>
                  </a:schemeClr>
                </a:solidFill>
              </a:rPr>
              <a:t>APPLICATION OF  PRIMER COAT OVER THE BEAM SURFACE</a:t>
            </a:r>
            <a:br>
              <a:rPr lang="en-US" sz="2000" b="1" dirty="0"/>
            </a:br>
            <a:r>
              <a:rPr lang="en-US" sz="2000" b="1" dirty="0"/>
              <a:t>To fill the surface voids</a:t>
            </a:r>
          </a:p>
        </p:txBody>
      </p:sp>
      <p:cxnSp>
        <p:nvCxnSpPr>
          <p:cNvPr id="10" name="Straight Arrow Connector 9"/>
          <p:cNvCxnSpPr/>
          <p:nvPr/>
        </p:nvCxnSpPr>
        <p:spPr>
          <a:xfrm rot="5400000" flipH="1" flipV="1">
            <a:off x="4464843" y="4893479"/>
            <a:ext cx="2714644" cy="2143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800600" y="6356916"/>
            <a:ext cx="2140445" cy="369332"/>
          </a:xfrm>
          <a:prstGeom prst="rect">
            <a:avLst/>
          </a:prstGeom>
          <a:noFill/>
        </p:spPr>
        <p:txBody>
          <a:bodyPr wrap="square" rtlCol="0">
            <a:spAutoFit/>
          </a:bodyPr>
          <a:lstStyle/>
          <a:p>
            <a:r>
              <a:rPr lang="en-IN" dirty="0"/>
              <a:t>PUTTY APPLICATION</a:t>
            </a:r>
          </a:p>
        </p:txBody>
      </p:sp>
      <p:sp>
        <p:nvSpPr>
          <p:cNvPr id="15" name="Title 1"/>
          <p:cNvSpPr txBox="1">
            <a:spLocks/>
          </p:cNvSpPr>
          <p:nvPr/>
        </p:nvSpPr>
        <p:spPr>
          <a:xfrm>
            <a:off x="4786314" y="1071546"/>
            <a:ext cx="4000528" cy="70008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6">
                    <a:lumMod val="50000"/>
                  </a:schemeClr>
                </a:solidFill>
                <a:effectLst/>
                <a:uLnTx/>
                <a:uFillTx/>
                <a:latin typeface="+mj-lt"/>
                <a:ea typeface="+mj-ea"/>
                <a:cs typeface="+mj-cs"/>
              </a:rPr>
              <a:t>APPLICATION OF  PUTTY –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j-lt"/>
                <a:ea typeface="+mj-ea"/>
                <a:cs typeface="+mj-cs"/>
              </a:rPr>
              <a:t>As leveling course</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FF"/>
                </a:solidFill>
                <a:latin typeface="Rockwell" panose="02060603020205020403" pitchFamily="18" charset="0"/>
              </a:rPr>
              <a:t>LIST OF CONTENTS</a:t>
            </a:r>
            <a:endParaRPr lang="en-IN" sz="3200" dirty="0">
              <a:solidFill>
                <a:srgbClr val="0000FF"/>
              </a:solidFill>
            </a:endParaRPr>
          </a:p>
        </p:txBody>
      </p:sp>
      <p:sp>
        <p:nvSpPr>
          <p:cNvPr id="4" name="Content Placeholder 2"/>
          <p:cNvSpPr>
            <a:spLocks noGrp="1"/>
          </p:cNvSpPr>
          <p:nvPr>
            <p:ph idx="1"/>
          </p:nvPr>
        </p:nvSpPr>
        <p:spPr>
          <a:xfrm>
            <a:off x="457200" y="1600200"/>
            <a:ext cx="8329642" cy="4972072"/>
          </a:xfrm>
        </p:spPr>
        <p:txBody>
          <a:bodyPr>
            <a:normAutofit fontScale="92500" lnSpcReduction="20000"/>
          </a:bodyPr>
          <a:lstStyle/>
          <a:p>
            <a:pPr>
              <a:buFont typeface="Wingdings" panose="05000000000000000000" pitchFamily="2" charset="2"/>
              <a:buChar char="Ø"/>
            </a:pPr>
            <a:r>
              <a:rPr lang="en-US" sz="3000" dirty="0">
                <a:latin typeface="Rockwell" panose="02060603020205020403" pitchFamily="18" charset="0"/>
              </a:rPr>
              <a:t>INTRODUCTION.</a:t>
            </a:r>
          </a:p>
          <a:p>
            <a:pPr>
              <a:buFont typeface="Wingdings" panose="05000000000000000000" pitchFamily="2" charset="2"/>
              <a:buChar char="Ø"/>
            </a:pPr>
            <a:endParaRPr lang="en-US" sz="3000" dirty="0">
              <a:latin typeface="Rockwell" panose="02060603020205020403" pitchFamily="18" charset="0"/>
            </a:endParaRPr>
          </a:p>
          <a:p>
            <a:pPr>
              <a:buFont typeface="Wingdings" panose="05000000000000000000" pitchFamily="2" charset="2"/>
              <a:buChar char="Ø"/>
            </a:pPr>
            <a:r>
              <a:rPr lang="en-US" sz="3000" dirty="0">
                <a:latin typeface="Rockwell" panose="02060603020205020403" pitchFamily="18" charset="0"/>
              </a:rPr>
              <a:t>HISTORY OF PROBLEMS.</a:t>
            </a:r>
          </a:p>
          <a:p>
            <a:pPr>
              <a:buFont typeface="Wingdings" panose="05000000000000000000" pitchFamily="2" charset="2"/>
              <a:buChar char="Ø"/>
            </a:pPr>
            <a:endParaRPr lang="en-US" sz="3000" dirty="0">
              <a:latin typeface="Rockwell" panose="02060603020205020403" pitchFamily="18" charset="0"/>
            </a:endParaRPr>
          </a:p>
          <a:p>
            <a:pPr>
              <a:buFont typeface="Wingdings" panose="05000000000000000000" pitchFamily="2" charset="2"/>
              <a:buChar char="Ø"/>
            </a:pPr>
            <a:r>
              <a:rPr lang="en-US" sz="3000" cap="all" dirty="0">
                <a:latin typeface="Rockwell" panose="02060603020205020403" pitchFamily="18" charset="0"/>
              </a:rPr>
              <a:t>remedial measures.</a:t>
            </a:r>
          </a:p>
          <a:p>
            <a:pPr>
              <a:buNone/>
            </a:pPr>
            <a:endParaRPr lang="en-US" sz="3000" dirty="0">
              <a:latin typeface="Rockwell" panose="02060603020205020403" pitchFamily="18" charset="0"/>
            </a:endParaRPr>
          </a:p>
          <a:p>
            <a:pPr>
              <a:buFont typeface="Wingdings" panose="05000000000000000000" pitchFamily="2" charset="2"/>
              <a:buChar char="Ø"/>
            </a:pPr>
            <a:r>
              <a:rPr lang="en-US" sz="3000" dirty="0">
                <a:latin typeface="Rockwell" panose="02060603020205020403" pitchFamily="18" charset="0"/>
              </a:rPr>
              <a:t>STRATEGY FOR RETROFITTING.</a:t>
            </a:r>
          </a:p>
          <a:p>
            <a:pPr>
              <a:buFont typeface="Wingdings" panose="05000000000000000000" pitchFamily="2" charset="2"/>
              <a:buChar char="Ø"/>
            </a:pPr>
            <a:endParaRPr lang="en-US" sz="3000" dirty="0">
              <a:latin typeface="Rockwell" panose="02060603020205020403" pitchFamily="18" charset="0"/>
            </a:endParaRPr>
          </a:p>
          <a:p>
            <a:pPr>
              <a:buFont typeface="Wingdings" panose="05000000000000000000" pitchFamily="2" charset="2"/>
              <a:buChar char="Ø"/>
            </a:pPr>
            <a:r>
              <a:rPr lang="en-US" sz="3000" dirty="0">
                <a:latin typeface="Rockwell" panose="02060603020205020403" pitchFamily="18" charset="0"/>
              </a:rPr>
              <a:t>METHODOLOGY OF RETROFITTING.</a:t>
            </a:r>
          </a:p>
          <a:p>
            <a:pPr>
              <a:buNone/>
            </a:pPr>
            <a:endParaRPr lang="en-US" sz="3000" dirty="0">
              <a:latin typeface="Rockwell" panose="02060603020205020403" pitchFamily="18" charset="0"/>
            </a:endParaRPr>
          </a:p>
          <a:p>
            <a:pPr>
              <a:buFont typeface="Wingdings" panose="05000000000000000000" pitchFamily="2" charset="2"/>
              <a:buChar char="Ø"/>
            </a:pPr>
            <a:r>
              <a:rPr lang="en-US" sz="3000" dirty="0">
                <a:latin typeface="Rockwell" panose="02060603020205020403" pitchFamily="18" charset="0"/>
              </a:rPr>
              <a:t>CONCLUSIONS.</a:t>
            </a:r>
          </a:p>
          <a:p>
            <a:pPr>
              <a:buNone/>
            </a:pPr>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305800" cy="990600"/>
          </a:xfrm>
        </p:spPr>
        <p:txBody>
          <a:bodyPr>
            <a:normAutofit/>
          </a:bodyPr>
          <a:lstStyle/>
          <a:p>
            <a:pPr algn="l"/>
            <a:r>
              <a:rPr lang="en-US" sz="3100" b="1" dirty="0">
                <a:solidFill>
                  <a:schemeClr val="accent6">
                    <a:lumMod val="50000"/>
                  </a:schemeClr>
                </a:solidFill>
              </a:rPr>
              <a:t>CARBON FIBRE LAMINATE :</a:t>
            </a:r>
            <a:endParaRPr lang="en-IN" sz="3100" b="1" dirty="0">
              <a:solidFill>
                <a:schemeClr val="accent6">
                  <a:lumMod val="50000"/>
                </a:schemeClr>
              </a:solidFill>
            </a:endParaRPr>
          </a:p>
        </p:txBody>
      </p:sp>
      <p:sp>
        <p:nvSpPr>
          <p:cNvPr id="5" name="Content Placeholder 4"/>
          <p:cNvSpPr>
            <a:spLocks noGrp="1"/>
          </p:cNvSpPr>
          <p:nvPr>
            <p:ph sz="half" idx="1"/>
          </p:nvPr>
        </p:nvSpPr>
        <p:spPr>
          <a:xfrm>
            <a:off x="447676" y="1600200"/>
            <a:ext cx="4267200" cy="3453253"/>
          </a:xfrm>
          <a:prstGeom prst="rect">
            <a:avLst/>
          </a:prstGeom>
        </p:spPr>
        <p:txBody>
          <a:bodyPr wrap="square">
            <a:spAutoFit/>
          </a:bodyPr>
          <a:lstStyle/>
          <a:p>
            <a:pPr>
              <a:buNone/>
            </a:pPr>
            <a:r>
              <a:rPr lang="en-IN" b="1" cap="all" dirty="0">
                <a:solidFill>
                  <a:srgbClr val="0000FF"/>
                </a:solidFill>
              </a:rPr>
              <a:t>Physical Properties:</a:t>
            </a:r>
          </a:p>
          <a:p>
            <a:r>
              <a:rPr lang="en-IN" dirty="0"/>
              <a:t>Materials-  Carbon-80%,       Resin-20%, </a:t>
            </a:r>
          </a:p>
          <a:p>
            <a:r>
              <a:rPr lang="en-IN" dirty="0"/>
              <a:t>Density-1.6 gm/cc</a:t>
            </a:r>
          </a:p>
          <a:p>
            <a:r>
              <a:rPr lang="en-IN" dirty="0"/>
              <a:t>Laminate width-100 mm    and Thickness-2.4 mm</a:t>
            </a:r>
          </a:p>
          <a:p>
            <a:pPr>
              <a:buNone/>
            </a:pPr>
            <a:endParaRPr lang="en-IN" dirty="0"/>
          </a:p>
        </p:txBody>
      </p:sp>
      <p:sp>
        <p:nvSpPr>
          <p:cNvPr id="4" name="Content Placeholder 3"/>
          <p:cNvSpPr>
            <a:spLocks noGrp="1"/>
          </p:cNvSpPr>
          <p:nvPr>
            <p:ph sz="half" idx="2"/>
          </p:nvPr>
        </p:nvSpPr>
        <p:spPr>
          <a:xfrm>
            <a:off x="4648200" y="1600200"/>
            <a:ext cx="4495800" cy="4525963"/>
          </a:xfrm>
        </p:spPr>
        <p:txBody>
          <a:bodyPr>
            <a:normAutofit/>
          </a:bodyPr>
          <a:lstStyle/>
          <a:p>
            <a:pPr>
              <a:buNone/>
            </a:pPr>
            <a:r>
              <a:rPr lang="en-IN" b="1" cap="all" dirty="0">
                <a:solidFill>
                  <a:srgbClr val="0000FF"/>
                </a:solidFill>
              </a:rPr>
              <a:t>Mechanical Properties</a:t>
            </a:r>
            <a:r>
              <a:rPr lang="en-IN" b="1" dirty="0">
                <a:solidFill>
                  <a:srgbClr val="0000FF"/>
                </a:solidFill>
              </a:rPr>
              <a:t>:</a:t>
            </a:r>
          </a:p>
          <a:p>
            <a:r>
              <a:rPr lang="en-IN" dirty="0"/>
              <a:t>Laminate Tensile Strength -1800 </a:t>
            </a:r>
            <a:r>
              <a:rPr lang="en-IN" dirty="0" err="1"/>
              <a:t>Mpa</a:t>
            </a:r>
            <a:endParaRPr lang="en-IN" dirty="0"/>
          </a:p>
          <a:p>
            <a:r>
              <a:rPr lang="en-IN" dirty="0"/>
              <a:t>Laminate Tensile Elastic Modulus-150 </a:t>
            </a:r>
            <a:r>
              <a:rPr lang="en-IN" dirty="0" err="1"/>
              <a:t>GPa</a:t>
            </a:r>
            <a:endParaRPr lang="en-IN" dirty="0"/>
          </a:p>
          <a:p>
            <a:endParaRPr lang="en-IN" dirty="0"/>
          </a:p>
        </p:txBody>
      </p:sp>
      <p:sp>
        <p:nvSpPr>
          <p:cNvPr id="6"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pic>
        <p:nvPicPr>
          <p:cNvPr id="7" name="Content Placeholder 4" descr="IMG_20160106_090719.jpg"/>
          <p:cNvPicPr>
            <a:picLocks noChangeAspect="1"/>
          </p:cNvPicPr>
          <p:nvPr/>
        </p:nvPicPr>
        <p:blipFill>
          <a:blip r:embed="rId2" cstate="print"/>
          <a:stretch>
            <a:fillRect/>
          </a:stretch>
        </p:blipFill>
        <p:spPr>
          <a:xfrm>
            <a:off x="714348" y="4643446"/>
            <a:ext cx="3373460" cy="17859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 y="838200"/>
            <a:ext cx="4114800" cy="762000"/>
          </a:xfrm>
        </p:spPr>
        <p:txBody>
          <a:bodyPr>
            <a:normAutofit fontScale="90000"/>
          </a:bodyPr>
          <a:lstStyle/>
          <a:p>
            <a:pPr algn="l"/>
            <a:r>
              <a:rPr lang="en-US" sz="2600" b="1" dirty="0">
                <a:solidFill>
                  <a:schemeClr val="accent6">
                    <a:lumMod val="50000"/>
                  </a:schemeClr>
                </a:solidFill>
              </a:rPr>
              <a:t>Fixing of carbon laminate to the plinth beams in 80% length</a:t>
            </a:r>
          </a:p>
        </p:txBody>
      </p:sp>
      <p:pic>
        <p:nvPicPr>
          <p:cNvPr id="6" name="Content Placeholder 5" descr="IMG_20160106_095015.jpg"/>
          <p:cNvPicPr>
            <a:picLocks noGrp="1" noChangeAspect="1"/>
          </p:cNvPicPr>
          <p:nvPr>
            <p:ph sz="half" idx="2"/>
          </p:nvPr>
        </p:nvPicPr>
        <p:blipFill>
          <a:blip r:embed="rId2" cstate="print"/>
          <a:stretch>
            <a:fillRect/>
          </a:stretch>
        </p:blipFill>
        <p:spPr>
          <a:xfrm>
            <a:off x="428596" y="1643050"/>
            <a:ext cx="4038600" cy="4495800"/>
          </a:xfrm>
        </p:spPr>
      </p:pic>
      <p:sp>
        <p:nvSpPr>
          <p:cNvPr id="7" name="TextBox 6"/>
          <p:cNvSpPr txBox="1"/>
          <p:nvPr/>
        </p:nvSpPr>
        <p:spPr>
          <a:xfrm>
            <a:off x="285720" y="6215082"/>
            <a:ext cx="4572032" cy="369332"/>
          </a:xfrm>
          <a:prstGeom prst="rect">
            <a:avLst/>
          </a:prstGeom>
          <a:noFill/>
        </p:spPr>
        <p:txBody>
          <a:bodyPr wrap="square" rtlCol="0">
            <a:spAutoFit/>
          </a:bodyPr>
          <a:lstStyle/>
          <a:p>
            <a:r>
              <a:rPr lang="en-IN" dirty="0"/>
              <a:t>Fixing of Laminate to the Plinth Beam bottom</a:t>
            </a:r>
          </a:p>
        </p:txBody>
      </p:sp>
      <p:sp>
        <p:nvSpPr>
          <p:cNvPr id="9"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
        <p:nvSpPr>
          <p:cNvPr id="10" name="Title 1"/>
          <p:cNvSpPr txBox="1">
            <a:spLocks/>
          </p:cNvSpPr>
          <p:nvPr/>
        </p:nvSpPr>
        <p:spPr>
          <a:xfrm>
            <a:off x="4895880" y="762000"/>
            <a:ext cx="4319590" cy="59529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6">
                    <a:lumMod val="50000"/>
                  </a:schemeClr>
                </a:solidFill>
                <a:effectLst/>
                <a:uLnTx/>
                <a:uFillTx/>
                <a:latin typeface="+mj-lt"/>
                <a:ea typeface="+mj-ea"/>
                <a:cs typeface="+mj-cs"/>
              </a:rPr>
              <a:t>FIXING OF ANCHOR PLATE</a:t>
            </a:r>
            <a:endParaRPr kumimoji="0" lang="en-US" sz="2800" b="1" i="0" u="none" strike="noStrike" kern="1200" cap="none" spc="0" normalizeH="0" baseline="0" noProof="0" dirty="0">
              <a:ln>
                <a:noFill/>
              </a:ln>
              <a:solidFill>
                <a:schemeClr val="accent6">
                  <a:lumMod val="50000"/>
                </a:schemeClr>
              </a:solidFill>
              <a:effectLst/>
              <a:uLnTx/>
              <a:uFillTx/>
              <a:latin typeface="+mj-lt"/>
              <a:ea typeface="+mj-ea"/>
              <a:cs typeface="+mj-cs"/>
            </a:endParaRPr>
          </a:p>
        </p:txBody>
      </p:sp>
      <p:pic>
        <p:nvPicPr>
          <p:cNvPr id="11" name="Content Placeholder 4" descr="IMG-20160107-WA0006.jpeg"/>
          <p:cNvPicPr>
            <a:picLocks noGrp="1" noChangeAspect="1"/>
          </p:cNvPicPr>
          <p:nvPr>
            <p:ph sz="half" idx="1"/>
          </p:nvPr>
        </p:nvPicPr>
        <p:blipFill>
          <a:blip r:embed="rId3" cstate="print"/>
          <a:stretch>
            <a:fillRect/>
          </a:stretch>
        </p:blipFill>
        <p:spPr>
          <a:xfrm>
            <a:off x="4972080" y="2000240"/>
            <a:ext cx="3581400" cy="4189562"/>
          </a:xfrm>
        </p:spPr>
      </p:pic>
      <p:sp>
        <p:nvSpPr>
          <p:cNvPr id="12" name="TextBox 11"/>
          <p:cNvSpPr txBox="1"/>
          <p:nvPr/>
        </p:nvSpPr>
        <p:spPr>
          <a:xfrm>
            <a:off x="4972080" y="6274378"/>
            <a:ext cx="3810000" cy="369332"/>
          </a:xfrm>
          <a:prstGeom prst="rect">
            <a:avLst/>
          </a:prstGeom>
          <a:noFill/>
        </p:spPr>
        <p:txBody>
          <a:bodyPr wrap="square" rtlCol="0">
            <a:spAutoFit/>
          </a:bodyPr>
          <a:lstStyle/>
          <a:p>
            <a:r>
              <a:rPr lang="en-IN" dirty="0"/>
              <a:t>Fixing of Anchor plate to Plinth beam</a:t>
            </a:r>
          </a:p>
        </p:txBody>
      </p:sp>
      <p:cxnSp>
        <p:nvCxnSpPr>
          <p:cNvPr id="13" name="Straight Arrow Connector 12"/>
          <p:cNvCxnSpPr/>
          <p:nvPr/>
        </p:nvCxnSpPr>
        <p:spPr>
          <a:xfrm rot="5400000" flipH="1" flipV="1">
            <a:off x="5772180" y="4033858"/>
            <a:ext cx="3124200" cy="1524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TextBox 13"/>
          <p:cNvSpPr txBox="1"/>
          <p:nvPr/>
        </p:nvSpPr>
        <p:spPr>
          <a:xfrm>
            <a:off x="4895880" y="1204852"/>
            <a:ext cx="3962400" cy="707886"/>
          </a:xfrm>
          <a:prstGeom prst="rect">
            <a:avLst/>
          </a:prstGeom>
          <a:noFill/>
        </p:spPr>
        <p:txBody>
          <a:bodyPr wrap="square" rtlCol="0">
            <a:spAutoFit/>
          </a:bodyPr>
          <a:lstStyle/>
          <a:p>
            <a:r>
              <a:rPr lang="en-IN" sz="2000" b="1" dirty="0"/>
              <a:t>To provide firm fixidity of Laminate with plinth beam bottom</a:t>
            </a:r>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a:bodyPr>
          <a:lstStyle/>
          <a:p>
            <a:pPr algn="l"/>
            <a:r>
              <a:rPr lang="en-IN" sz="2800" b="1" cap="all" dirty="0">
                <a:solidFill>
                  <a:schemeClr val="accent6">
                    <a:lumMod val="50000"/>
                  </a:schemeClr>
                </a:solidFill>
              </a:rPr>
              <a:t>Carbon Fibre</a:t>
            </a:r>
          </a:p>
        </p:txBody>
      </p:sp>
      <p:sp>
        <p:nvSpPr>
          <p:cNvPr id="3" name="Content Placeholder 2"/>
          <p:cNvSpPr>
            <a:spLocks noGrp="1"/>
          </p:cNvSpPr>
          <p:nvPr>
            <p:ph sz="half" idx="1"/>
          </p:nvPr>
        </p:nvSpPr>
        <p:spPr>
          <a:xfrm>
            <a:off x="457200" y="1643050"/>
            <a:ext cx="3971924" cy="4972072"/>
          </a:xfrm>
        </p:spPr>
        <p:txBody>
          <a:bodyPr>
            <a:normAutofit/>
          </a:bodyPr>
          <a:lstStyle/>
          <a:p>
            <a:pPr>
              <a:buNone/>
            </a:pPr>
            <a:r>
              <a:rPr lang="en-IN" b="1" dirty="0">
                <a:solidFill>
                  <a:srgbClr val="0000FF"/>
                </a:solidFill>
              </a:rPr>
              <a:t>Physical Properties:</a:t>
            </a:r>
          </a:p>
          <a:p>
            <a:r>
              <a:rPr lang="en-IN" dirty="0"/>
              <a:t>Materials: </a:t>
            </a:r>
          </a:p>
          <a:p>
            <a:pPr>
              <a:buNone/>
            </a:pPr>
            <a:r>
              <a:rPr lang="en-IN" dirty="0"/>
              <a:t>	Carbon content -99%, Thermo glass yarn -1%</a:t>
            </a:r>
          </a:p>
          <a:p>
            <a:endParaRPr lang="en-IN" sz="1800" dirty="0"/>
          </a:p>
          <a:p>
            <a:r>
              <a:rPr lang="en-IN" dirty="0"/>
              <a:t>Carbon Fibre wrap width-500 mm </a:t>
            </a:r>
          </a:p>
          <a:p>
            <a:r>
              <a:rPr lang="en-IN" dirty="0"/>
              <a:t>Carbon Fibre Thickness - 0.44 mm</a:t>
            </a:r>
          </a:p>
        </p:txBody>
      </p:sp>
      <p:sp>
        <p:nvSpPr>
          <p:cNvPr id="4" name="Content Placeholder 3"/>
          <p:cNvSpPr>
            <a:spLocks noGrp="1"/>
          </p:cNvSpPr>
          <p:nvPr>
            <p:ph sz="half" idx="2"/>
          </p:nvPr>
        </p:nvSpPr>
        <p:spPr/>
        <p:txBody>
          <a:bodyPr>
            <a:normAutofit/>
          </a:bodyPr>
          <a:lstStyle/>
          <a:p>
            <a:pPr>
              <a:buNone/>
            </a:pPr>
            <a:r>
              <a:rPr lang="en-IN" b="1" dirty="0">
                <a:solidFill>
                  <a:srgbClr val="0000FF"/>
                </a:solidFill>
              </a:rPr>
              <a:t>Mechanical Properties:</a:t>
            </a:r>
          </a:p>
          <a:p>
            <a:r>
              <a:rPr lang="en-IN" dirty="0"/>
              <a:t> Carbon Fibre Tensile Strength –  4100 </a:t>
            </a:r>
            <a:r>
              <a:rPr lang="en-IN" dirty="0" err="1"/>
              <a:t>Mpa</a:t>
            </a:r>
            <a:endParaRPr lang="en-IN" dirty="0"/>
          </a:p>
          <a:p>
            <a:endParaRPr lang="en-IN" sz="1200" dirty="0"/>
          </a:p>
          <a:p>
            <a:r>
              <a:rPr lang="en-IN" dirty="0"/>
              <a:t>Carbon Fibre Tensile Modulus - 250 </a:t>
            </a:r>
            <a:r>
              <a:rPr lang="en-IN" dirty="0" err="1"/>
              <a:t>GPa</a:t>
            </a:r>
            <a:endParaRPr lang="en-IN" dirty="0"/>
          </a:p>
          <a:p>
            <a:pPr>
              <a:buNone/>
            </a:pPr>
            <a:endParaRPr lang="en-IN" dirty="0"/>
          </a:p>
          <a:p>
            <a:endParaRPr lang="en-IN" dirty="0"/>
          </a:p>
        </p:txBody>
      </p:sp>
      <p:sp>
        <p:nvSpPr>
          <p:cNvPr id="5"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pic>
        <p:nvPicPr>
          <p:cNvPr id="6" name="Picture 3"/>
          <p:cNvPicPr>
            <a:picLocks noChangeAspect="1" noChangeArrowheads="1"/>
          </p:cNvPicPr>
          <p:nvPr/>
        </p:nvPicPr>
        <p:blipFill>
          <a:blip r:embed="rId2" cstate="print"/>
          <a:srcRect r="5405" b="17647"/>
          <a:stretch>
            <a:fillRect/>
          </a:stretch>
        </p:blipFill>
        <p:spPr bwMode="auto">
          <a:xfrm>
            <a:off x="5072066" y="4214818"/>
            <a:ext cx="3071834" cy="193086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8534400" cy="762000"/>
          </a:xfrm>
        </p:spPr>
        <p:txBody>
          <a:bodyPr>
            <a:noAutofit/>
          </a:bodyPr>
          <a:lstStyle/>
          <a:p>
            <a:pPr algn="l"/>
            <a:r>
              <a:rPr lang="en-US" sz="2800" b="1" cap="all" dirty="0">
                <a:solidFill>
                  <a:schemeClr val="accent6">
                    <a:lumMod val="50000"/>
                  </a:schemeClr>
                </a:solidFill>
              </a:rPr>
              <a:t>CARBON FIBRE WRAPPING OF THE GRADE BEAM, PLINTH BEAM AND COLUMN</a:t>
            </a:r>
          </a:p>
        </p:txBody>
      </p:sp>
      <p:sp>
        <p:nvSpPr>
          <p:cNvPr id="5" name="Rectangle 4"/>
          <p:cNvSpPr/>
          <p:nvPr/>
        </p:nvSpPr>
        <p:spPr>
          <a:xfrm>
            <a:off x="500034" y="2269048"/>
            <a:ext cx="8077200" cy="3231654"/>
          </a:xfrm>
          <a:prstGeom prst="rect">
            <a:avLst/>
          </a:prstGeom>
        </p:spPr>
        <p:txBody>
          <a:bodyPr wrap="square">
            <a:spAutoFit/>
          </a:bodyPr>
          <a:lstStyle/>
          <a:p>
            <a:pPr algn="just">
              <a:buFont typeface="Wingdings" pitchFamily="2" charset="2"/>
              <a:buChar char="Ø"/>
              <a:tabLst>
                <a:tab pos="447675" algn="l"/>
              </a:tabLst>
            </a:pPr>
            <a:r>
              <a:rPr lang="en-IN" sz="2800" dirty="0"/>
              <a:t> 	</a:t>
            </a:r>
            <a:r>
              <a:rPr lang="en-IN" sz="3000" b="1" dirty="0"/>
              <a:t>Confines the concrete </a:t>
            </a:r>
          </a:p>
          <a:p>
            <a:pPr algn="just">
              <a:buFont typeface="Wingdings" pitchFamily="2" charset="2"/>
              <a:buChar char="Ø"/>
              <a:tabLst>
                <a:tab pos="447675" algn="l"/>
              </a:tabLst>
            </a:pPr>
            <a:endParaRPr lang="en-IN" sz="1000" b="1" dirty="0"/>
          </a:p>
          <a:p>
            <a:pPr lvl="1" algn="just">
              <a:buFont typeface="Arial" pitchFamily="34" charset="0"/>
              <a:buChar char="•"/>
              <a:tabLst>
                <a:tab pos="447675" algn="l"/>
              </a:tabLst>
            </a:pPr>
            <a:r>
              <a:rPr lang="en-IN" sz="2800" dirty="0"/>
              <a:t>  Enhances compressive strength of concrete.</a:t>
            </a:r>
          </a:p>
          <a:p>
            <a:pPr lvl="1" algn="just">
              <a:buFont typeface="Arial" pitchFamily="34" charset="0"/>
              <a:buChar char="•"/>
              <a:tabLst>
                <a:tab pos="447675" algn="l"/>
              </a:tabLst>
            </a:pPr>
            <a:endParaRPr lang="en-IN" sz="1600" dirty="0"/>
          </a:p>
          <a:p>
            <a:pPr lvl="1" algn="just">
              <a:buFont typeface="Arial" pitchFamily="34" charset="0"/>
              <a:buChar char="•"/>
              <a:tabLst>
                <a:tab pos="447675" algn="l"/>
              </a:tabLst>
            </a:pPr>
            <a:r>
              <a:rPr lang="en-IN" sz="2800" dirty="0"/>
              <a:t>  Improves shear strength of concrete.</a:t>
            </a:r>
          </a:p>
          <a:p>
            <a:pPr lvl="1" algn="just">
              <a:buFont typeface="Arial" pitchFamily="34" charset="0"/>
              <a:buChar char="•"/>
              <a:tabLst>
                <a:tab pos="447675" algn="l"/>
              </a:tabLst>
            </a:pPr>
            <a:endParaRPr lang="en-IN" sz="1600" dirty="0"/>
          </a:p>
          <a:p>
            <a:pPr lvl="1">
              <a:buFont typeface="Arial" pitchFamily="34" charset="0"/>
              <a:buChar char="•"/>
              <a:tabLst>
                <a:tab pos="447675" algn="l"/>
              </a:tabLst>
            </a:pPr>
            <a:r>
              <a:rPr lang="en-IN" sz="2800" dirty="0"/>
              <a:t>  Improves ductility of structural elements .</a:t>
            </a:r>
          </a:p>
          <a:p>
            <a:pPr lvl="1">
              <a:buFont typeface="Arial" pitchFamily="34" charset="0"/>
              <a:buChar char="•"/>
              <a:tabLst>
                <a:tab pos="447675" algn="l"/>
                <a:tab pos="717550" algn="l"/>
              </a:tabLst>
            </a:pPr>
            <a:endParaRPr lang="en-IN" sz="1600" dirty="0"/>
          </a:p>
          <a:p>
            <a:pPr lvl="1" algn="just">
              <a:buFont typeface="Arial" pitchFamily="34" charset="0"/>
              <a:buChar char="•"/>
              <a:tabLst>
                <a:tab pos="447675" algn="l"/>
              </a:tabLst>
            </a:pPr>
            <a:r>
              <a:rPr lang="en-IN" sz="2800" dirty="0"/>
              <a:t>  Arrests the crack propagation in the beams.</a:t>
            </a:r>
          </a:p>
        </p:txBody>
      </p:sp>
      <p:sp>
        <p:nvSpPr>
          <p:cNvPr id="6"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534400" cy="762000"/>
          </a:xfrm>
        </p:spPr>
        <p:txBody>
          <a:bodyPr>
            <a:noAutofit/>
          </a:bodyPr>
          <a:lstStyle/>
          <a:p>
            <a:pPr algn="l"/>
            <a:r>
              <a:rPr lang="en-US" sz="2800" b="1" cap="all" dirty="0">
                <a:solidFill>
                  <a:schemeClr val="accent6">
                    <a:lumMod val="50000"/>
                  </a:schemeClr>
                </a:solidFill>
              </a:rPr>
              <a:t>CARBON FIBRE WRAPPING</a:t>
            </a:r>
          </a:p>
        </p:txBody>
      </p:sp>
      <p:pic>
        <p:nvPicPr>
          <p:cNvPr id="8" name="Content Placeholder 7" descr="IMG_20151231_104228.jpg"/>
          <p:cNvPicPr>
            <a:picLocks noGrp="1" noChangeAspect="1"/>
          </p:cNvPicPr>
          <p:nvPr>
            <p:ph sz="half" idx="2"/>
          </p:nvPr>
        </p:nvPicPr>
        <p:blipFill>
          <a:blip r:embed="rId2" cstate="print"/>
          <a:stretch>
            <a:fillRect/>
          </a:stretch>
        </p:blipFill>
        <p:spPr>
          <a:xfrm>
            <a:off x="500034" y="1643050"/>
            <a:ext cx="3998142" cy="4714908"/>
          </a:xfrm>
        </p:spPr>
      </p:pic>
      <p:sp>
        <p:nvSpPr>
          <p:cNvPr id="6"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pic>
        <p:nvPicPr>
          <p:cNvPr id="10" name="Content Placeholder 4" descr="IMG_20151231_112545.jpg"/>
          <p:cNvPicPr>
            <a:picLocks noGrp="1" noChangeAspect="1"/>
          </p:cNvPicPr>
          <p:nvPr>
            <p:ph sz="half" idx="1"/>
          </p:nvPr>
        </p:nvPicPr>
        <p:blipFill>
          <a:blip r:embed="rId3" cstate="print"/>
          <a:stretch>
            <a:fillRect/>
          </a:stretch>
        </p:blipFill>
        <p:spPr>
          <a:xfrm>
            <a:off x="4857752" y="1643050"/>
            <a:ext cx="3929090" cy="4724400"/>
          </a:xfrm>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186238" cy="1477962"/>
          </a:xfrm>
        </p:spPr>
        <p:txBody>
          <a:bodyPr>
            <a:noAutofit/>
          </a:bodyPr>
          <a:lstStyle/>
          <a:p>
            <a:pPr algn="l"/>
            <a:r>
              <a:rPr lang="en-US" sz="1800" b="1" cap="all" dirty="0">
                <a:solidFill>
                  <a:schemeClr val="accent6">
                    <a:lumMod val="50000"/>
                  </a:schemeClr>
                </a:solidFill>
              </a:rPr>
              <a:t>FIXING OF CARBON FIBRE ANCHOR </a:t>
            </a:r>
            <a:br>
              <a:rPr lang="en-US" sz="1800" b="1" cap="all" dirty="0">
                <a:solidFill>
                  <a:schemeClr val="accent6">
                    <a:lumMod val="50000"/>
                  </a:schemeClr>
                </a:solidFill>
              </a:rPr>
            </a:br>
            <a:br>
              <a:rPr lang="en-US" sz="1100" b="1" cap="all" dirty="0">
                <a:solidFill>
                  <a:schemeClr val="accent6">
                    <a:lumMod val="50000"/>
                  </a:schemeClr>
                </a:solidFill>
              </a:rPr>
            </a:br>
            <a:r>
              <a:rPr lang="en-US" sz="1800" b="1" dirty="0"/>
              <a:t>To have intact bond between beam and carbon </a:t>
            </a:r>
            <a:r>
              <a:rPr lang="en-US" sz="1800" b="1" dirty="0" err="1"/>
              <a:t>fibre</a:t>
            </a:r>
            <a:r>
              <a:rPr lang="en-US" sz="1800" b="1" dirty="0"/>
              <a:t> (Spacing 300mm c/c) </a:t>
            </a:r>
          </a:p>
        </p:txBody>
      </p:sp>
      <p:pic>
        <p:nvPicPr>
          <p:cNvPr id="5" name="Content Placeholder 4" descr="IMG_20160102_110422.jpg"/>
          <p:cNvPicPr>
            <a:picLocks noGrp="1" noChangeAspect="1"/>
          </p:cNvPicPr>
          <p:nvPr>
            <p:ph sz="half" idx="1"/>
          </p:nvPr>
        </p:nvPicPr>
        <p:blipFill>
          <a:blip r:embed="rId3" cstate="print"/>
          <a:stretch>
            <a:fillRect/>
          </a:stretch>
        </p:blipFill>
        <p:spPr>
          <a:xfrm>
            <a:off x="609600" y="2209800"/>
            <a:ext cx="3999305" cy="3154363"/>
          </a:xfrm>
        </p:spPr>
      </p:pic>
      <p:sp>
        <p:nvSpPr>
          <p:cNvPr id="11" name="TextBox 10"/>
          <p:cNvSpPr txBox="1"/>
          <p:nvPr/>
        </p:nvSpPr>
        <p:spPr>
          <a:xfrm>
            <a:off x="1219200" y="5638800"/>
            <a:ext cx="2119683" cy="369332"/>
          </a:xfrm>
          <a:prstGeom prst="rect">
            <a:avLst/>
          </a:prstGeom>
          <a:noFill/>
        </p:spPr>
        <p:txBody>
          <a:bodyPr wrap="none" rtlCol="0">
            <a:spAutoFit/>
          </a:bodyPr>
          <a:lstStyle/>
          <a:p>
            <a:r>
              <a:rPr lang="en-IN" dirty="0"/>
              <a:t>Carbon Fibre Anchor</a:t>
            </a:r>
          </a:p>
        </p:txBody>
      </p:sp>
      <p:sp>
        <p:nvSpPr>
          <p:cNvPr id="7"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cxnSp>
        <p:nvCxnSpPr>
          <p:cNvPr id="13" name="Straight Arrow Connector 12"/>
          <p:cNvCxnSpPr>
            <a:stCxn id="11" idx="0"/>
          </p:cNvCxnSpPr>
          <p:nvPr/>
        </p:nvCxnSpPr>
        <p:spPr>
          <a:xfrm rot="5400000" flipH="1" flipV="1">
            <a:off x="2053921" y="4035121"/>
            <a:ext cx="1828800" cy="13785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9" name="Content Placeholder 4" descr="IMG_20160102_154510.jpg"/>
          <p:cNvPicPr>
            <a:picLocks noGrp="1" noChangeAspect="1"/>
          </p:cNvPicPr>
          <p:nvPr>
            <p:ph sz="half" idx="1"/>
          </p:nvPr>
        </p:nvPicPr>
        <p:blipFill>
          <a:blip r:embed="rId4" cstate="print"/>
          <a:stretch>
            <a:fillRect/>
          </a:stretch>
        </p:blipFill>
        <p:spPr>
          <a:xfrm>
            <a:off x="4786314" y="2071678"/>
            <a:ext cx="3998142" cy="4525963"/>
          </a:xfrm>
        </p:spPr>
      </p:pic>
      <p:sp>
        <p:nvSpPr>
          <p:cNvPr id="10" name="Title 1"/>
          <p:cNvSpPr txBox="1">
            <a:spLocks/>
          </p:cNvSpPr>
          <p:nvPr/>
        </p:nvSpPr>
        <p:spPr>
          <a:xfrm>
            <a:off x="4786314" y="857232"/>
            <a:ext cx="4105364"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all" spc="0" normalizeH="0" baseline="0" noProof="0" dirty="0">
                <a:ln>
                  <a:noFill/>
                </a:ln>
                <a:solidFill>
                  <a:schemeClr val="accent6">
                    <a:lumMod val="50000"/>
                  </a:schemeClr>
                </a:solidFill>
                <a:effectLst/>
                <a:uLnTx/>
                <a:uFillTx/>
                <a:latin typeface="+mj-lt"/>
                <a:ea typeface="+mj-ea"/>
                <a:cs typeface="+mj-cs"/>
              </a:rPr>
              <a:t>Second coat of Epoxy over the carbon fiber wrapping</a:t>
            </a:r>
            <a:br>
              <a:rPr kumimoji="0" lang="en-US" sz="900" b="1" i="0" u="none" strike="noStrike" kern="1200" cap="all" spc="0" normalizeH="0" baseline="0" noProof="0" dirty="0">
                <a:ln>
                  <a:noFill/>
                </a:ln>
                <a:solidFill>
                  <a:schemeClr val="accent6">
                    <a:lumMod val="50000"/>
                  </a:schemeClr>
                </a:solidFill>
                <a:effectLst/>
                <a:uLnTx/>
                <a:uFillTx/>
                <a:latin typeface="+mj-lt"/>
                <a:ea typeface="+mj-ea"/>
                <a:cs typeface="+mj-cs"/>
              </a:rPr>
            </a:br>
            <a:br>
              <a:rPr kumimoji="0" lang="en-US" sz="900" b="0" i="0" u="none" strike="noStrike" kern="1200" cap="none" spc="0" normalizeH="0" baseline="0" noProof="0" dirty="0">
                <a:ln>
                  <a:noFill/>
                </a:ln>
                <a:solidFill>
                  <a:srgbClr val="92D050"/>
                </a:solidFill>
                <a:effectLst/>
                <a:uLnTx/>
                <a:uFillTx/>
                <a:latin typeface="+mj-lt"/>
                <a:ea typeface="+mj-ea"/>
                <a:cs typeface="+mj-cs"/>
              </a:rPr>
            </a:br>
            <a:r>
              <a:rPr kumimoji="0" lang="en-US" b="1" i="0" u="none" strike="noStrike" kern="1200" cap="none" spc="0" normalizeH="0" baseline="0" noProof="0" dirty="0">
                <a:ln>
                  <a:noFill/>
                </a:ln>
                <a:solidFill>
                  <a:schemeClr val="tx1"/>
                </a:solidFill>
                <a:effectLst/>
                <a:uLnTx/>
                <a:uFillTx/>
                <a:latin typeface="+mj-lt"/>
                <a:ea typeface="+mj-ea"/>
                <a:cs typeface="+mj-cs"/>
              </a:rPr>
              <a:t>To protect from weathering action</a:t>
            </a:r>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990600"/>
          </a:xfrm>
        </p:spPr>
        <p:txBody>
          <a:bodyPr>
            <a:normAutofit/>
          </a:bodyPr>
          <a:lstStyle/>
          <a:p>
            <a:pPr algn="l"/>
            <a:r>
              <a:rPr lang="en-US" sz="3600" b="1" cap="all" dirty="0">
                <a:solidFill>
                  <a:schemeClr val="accent6">
                    <a:lumMod val="50000"/>
                  </a:schemeClr>
                </a:solidFill>
              </a:rPr>
              <a:t>CONCLUSIONS</a:t>
            </a:r>
            <a:endParaRPr lang="en-IN" sz="3600" b="1" cap="all" dirty="0">
              <a:solidFill>
                <a:schemeClr val="accent6">
                  <a:lumMod val="50000"/>
                </a:schemeClr>
              </a:solidFill>
            </a:endParaRPr>
          </a:p>
        </p:txBody>
      </p:sp>
      <p:sp>
        <p:nvSpPr>
          <p:cNvPr id="3" name="Content Placeholder 2"/>
          <p:cNvSpPr>
            <a:spLocks noGrp="1"/>
          </p:cNvSpPr>
          <p:nvPr>
            <p:ph sz="half" idx="1"/>
          </p:nvPr>
        </p:nvSpPr>
        <p:spPr>
          <a:xfrm>
            <a:off x="457200" y="1066824"/>
            <a:ext cx="8382000" cy="5148258"/>
          </a:xfrm>
        </p:spPr>
        <p:txBody>
          <a:bodyPr>
            <a:noAutofit/>
          </a:bodyPr>
          <a:lstStyle/>
          <a:p>
            <a:pPr algn="just"/>
            <a:r>
              <a:rPr lang="en-US" dirty="0">
                <a:latin typeface="+mj-lt"/>
              </a:rPr>
              <a:t>Initially when construction was carried out, the condition of soil was poor and initial consolidation settlement caused distress.</a:t>
            </a:r>
          </a:p>
          <a:p>
            <a:pPr algn="just">
              <a:buNone/>
            </a:pPr>
            <a:endParaRPr lang="en-US" sz="1050" dirty="0">
              <a:latin typeface="+mj-lt"/>
            </a:endParaRPr>
          </a:p>
          <a:p>
            <a:pPr algn="just"/>
            <a:r>
              <a:rPr lang="en-US" dirty="0">
                <a:latin typeface="+mj-lt"/>
              </a:rPr>
              <a:t>Piling and filling of soil work were done simultaneously which resulted into negative skin friction.</a:t>
            </a:r>
          </a:p>
          <a:p>
            <a:pPr algn="just"/>
            <a:endParaRPr lang="en-US" sz="1050" dirty="0">
              <a:latin typeface="+mj-lt"/>
            </a:endParaRPr>
          </a:p>
          <a:p>
            <a:pPr algn="just"/>
            <a:r>
              <a:rPr lang="en-US" dirty="0">
                <a:latin typeface="+mj-lt"/>
              </a:rPr>
              <a:t>Retrofitting of station building aimed at deriving the adequate lateral capacity for earthquake resistance and to strengthen for the applicable loads, forces and effects.</a:t>
            </a:r>
            <a:endParaRPr lang="en-IN"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28600"/>
            <a:ext cx="8305800" cy="6629400"/>
          </a:xfrm>
        </p:spPr>
        <p:txBody>
          <a:bodyPr>
            <a:noAutofit/>
          </a:bodyPr>
          <a:lstStyle/>
          <a:p>
            <a:pPr algn="just"/>
            <a:r>
              <a:rPr lang="en-US" sz="2600" dirty="0">
                <a:latin typeface="+mj-lt"/>
              </a:rPr>
              <a:t>The creation of strong diaphragm by structural slab and beams along with additional Piles/ Pile Cap also helped in arresting differential settlement.</a:t>
            </a:r>
          </a:p>
          <a:p>
            <a:pPr algn="just"/>
            <a:endParaRPr lang="en-US" sz="1050" dirty="0">
              <a:latin typeface="+mj-lt"/>
            </a:endParaRPr>
          </a:p>
          <a:p>
            <a:pPr algn="just"/>
            <a:r>
              <a:rPr lang="en-US" sz="2600" dirty="0">
                <a:latin typeface="+mj-lt"/>
              </a:rPr>
              <a:t>The retrofitting of station building includes the state of art techniques by using CFRP wrap, Carbon Fiber Anchors, Carbon Laminates etc, for strengthening Grade Beams, Columns, Plinth beams which makes the system very strong and durable.</a:t>
            </a:r>
          </a:p>
          <a:p>
            <a:pPr algn="just"/>
            <a:endParaRPr lang="en-US" sz="1000" dirty="0">
              <a:latin typeface="+mj-lt"/>
            </a:endParaRPr>
          </a:p>
          <a:p>
            <a:pPr algn="just"/>
            <a:r>
              <a:rPr lang="en-US" sz="2600" dirty="0">
                <a:latin typeface="+mj-lt"/>
              </a:rPr>
              <a:t>Overall, following capacities were enhanced by doing retrofitting.</a:t>
            </a:r>
          </a:p>
          <a:p>
            <a:pPr lvl="1" algn="just">
              <a:buFont typeface="Wingdings" pitchFamily="2" charset="2"/>
              <a:buChar char="§"/>
            </a:pPr>
            <a:r>
              <a:rPr lang="en-US" sz="2600" dirty="0">
                <a:latin typeface="+mj-lt"/>
              </a:rPr>
              <a:t>Shear capacity.</a:t>
            </a:r>
          </a:p>
          <a:p>
            <a:pPr lvl="1" algn="just">
              <a:buFont typeface="Wingdings" pitchFamily="2" charset="2"/>
              <a:buChar char="§"/>
            </a:pPr>
            <a:r>
              <a:rPr lang="en-US" sz="2600" dirty="0">
                <a:latin typeface="+mj-lt"/>
              </a:rPr>
              <a:t>Flexural capacity of beam.</a:t>
            </a:r>
          </a:p>
          <a:p>
            <a:pPr lvl="1" algn="just">
              <a:buFont typeface="Wingdings" pitchFamily="2" charset="2"/>
              <a:buChar char="§"/>
            </a:pPr>
            <a:r>
              <a:rPr lang="en-US" sz="2600" dirty="0">
                <a:latin typeface="+mj-lt"/>
              </a:rPr>
              <a:t>Load bearing capacity of Columns and Foundations.</a:t>
            </a:r>
          </a:p>
          <a:p>
            <a:pPr lvl="1" algn="just">
              <a:buFont typeface="Wingdings" pitchFamily="2" charset="2"/>
              <a:buChar char="§"/>
            </a:pPr>
            <a:r>
              <a:rPr lang="en-US" sz="2600" dirty="0">
                <a:latin typeface="+mj-lt"/>
              </a:rPr>
              <a:t>Ductility and Seismic capacity. </a:t>
            </a:r>
          </a:p>
          <a:p>
            <a:endParaRPr lang="en-IN" sz="2600"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2819400"/>
            <a:ext cx="7924800" cy="1219200"/>
          </a:xfrm>
        </p:spPr>
        <p:txBody>
          <a:bodyPr>
            <a:noAutofit/>
          </a:bodyPr>
          <a:lstStyle/>
          <a:p>
            <a:pPr algn="ctr">
              <a:buNone/>
            </a:pPr>
            <a:r>
              <a:rPr lang="en-IN" sz="8000" b="1" dirty="0">
                <a:solidFill>
                  <a:schemeClr val="accent2">
                    <a:lumMod val="50000"/>
                  </a:schemeClr>
                </a:solidFill>
                <a:latin typeface="Javanese Text" pitchFamily="2" charset="0"/>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82"/>
            <a:ext cx="8229600" cy="714388"/>
          </a:xfrm>
        </p:spPr>
        <p:txBody>
          <a:bodyPr>
            <a:normAutofit/>
          </a:bodyPr>
          <a:lstStyle/>
          <a:p>
            <a:r>
              <a:rPr lang="en-US" sz="3200" dirty="0">
                <a:solidFill>
                  <a:srgbClr val="0000FF"/>
                </a:solidFill>
                <a:latin typeface="Rockwell" pitchFamily="18" charset="0"/>
              </a:rPr>
              <a:t>INTRODUCTION</a:t>
            </a:r>
            <a:endParaRPr lang="en-IN" sz="3200" dirty="0">
              <a:solidFill>
                <a:srgbClr val="0000FF"/>
              </a:solidFill>
            </a:endParaRPr>
          </a:p>
        </p:txBody>
      </p:sp>
      <p:sp>
        <p:nvSpPr>
          <p:cNvPr id="3" name="Content Placeholder 2"/>
          <p:cNvSpPr>
            <a:spLocks noGrp="1"/>
          </p:cNvSpPr>
          <p:nvPr>
            <p:ph idx="1"/>
          </p:nvPr>
        </p:nvSpPr>
        <p:spPr>
          <a:xfrm>
            <a:off x="285720" y="1071546"/>
            <a:ext cx="8572560" cy="5786478"/>
          </a:xfrm>
        </p:spPr>
        <p:txBody>
          <a:bodyPr>
            <a:noAutofit/>
          </a:bodyPr>
          <a:lstStyle/>
          <a:p>
            <a:pPr algn="just"/>
            <a:r>
              <a:rPr lang="en-US" sz="2500" dirty="0">
                <a:latin typeface="+mj-lt"/>
              </a:rPr>
              <a:t>Udaipur railway station of </a:t>
            </a:r>
            <a:r>
              <a:rPr lang="en-US" sz="2500" dirty="0" err="1">
                <a:latin typeface="+mj-lt"/>
              </a:rPr>
              <a:t>Agartala-Sabroom</a:t>
            </a:r>
            <a:r>
              <a:rPr lang="en-US" sz="2500" dirty="0">
                <a:latin typeface="+mj-lt"/>
              </a:rPr>
              <a:t> New BG Line Project is situated between Km. 42.2 to 43.3 (Km. 0.00 at Agartala) in the state of Tripura.</a:t>
            </a:r>
          </a:p>
          <a:p>
            <a:pPr algn="just"/>
            <a:endParaRPr lang="en-US" sz="300" dirty="0">
              <a:latin typeface="+mj-lt"/>
            </a:endParaRPr>
          </a:p>
          <a:p>
            <a:pPr algn="just"/>
            <a:r>
              <a:rPr lang="en-US" sz="2500" dirty="0">
                <a:latin typeface="+mj-lt"/>
              </a:rPr>
              <a:t>Station is situated in the </a:t>
            </a:r>
            <a:r>
              <a:rPr lang="en-US" sz="2500" dirty="0" err="1">
                <a:latin typeface="+mj-lt"/>
              </a:rPr>
              <a:t>Sukhsagar</a:t>
            </a:r>
            <a:r>
              <a:rPr lang="en-US" sz="2500" dirty="0">
                <a:latin typeface="+mj-lt"/>
              </a:rPr>
              <a:t> Lake of Udaipur.</a:t>
            </a:r>
          </a:p>
          <a:p>
            <a:pPr lvl="1" algn="just">
              <a:buFont typeface="Courier New" pitchFamily="49" charset="0"/>
              <a:buChar char="o"/>
            </a:pPr>
            <a:r>
              <a:rPr lang="en-US" sz="2500" dirty="0">
                <a:latin typeface="+mj-lt"/>
              </a:rPr>
              <a:t>Water logged and marshy soil.</a:t>
            </a:r>
          </a:p>
          <a:p>
            <a:pPr lvl="1" algn="just">
              <a:buFont typeface="Courier New" pitchFamily="49" charset="0"/>
              <a:buChar char="o"/>
            </a:pPr>
            <a:r>
              <a:rPr lang="en-US" sz="2500" dirty="0">
                <a:latin typeface="+mj-lt"/>
              </a:rPr>
              <a:t>Existence of soft soil (</a:t>
            </a:r>
            <a:r>
              <a:rPr lang="en-US" sz="2500" dirty="0" err="1">
                <a:latin typeface="+mj-lt"/>
              </a:rPr>
              <a:t>Silty</a:t>
            </a:r>
            <a:r>
              <a:rPr lang="en-US" sz="2500" dirty="0">
                <a:latin typeface="+mj-lt"/>
              </a:rPr>
              <a:t> Clay) </a:t>
            </a:r>
            <a:r>
              <a:rPr lang="en-US" sz="2500" dirty="0" err="1">
                <a:latin typeface="+mj-lt"/>
              </a:rPr>
              <a:t>upto</a:t>
            </a:r>
            <a:r>
              <a:rPr lang="en-US" sz="2500" dirty="0">
                <a:latin typeface="+mj-lt"/>
              </a:rPr>
              <a:t> 13.3m depth.</a:t>
            </a:r>
          </a:p>
          <a:p>
            <a:pPr lvl="1" algn="just">
              <a:buFont typeface="Courier New" pitchFamily="49" charset="0"/>
              <a:buChar char="o"/>
            </a:pPr>
            <a:r>
              <a:rPr lang="en-US" sz="2500" dirty="0">
                <a:latin typeface="+mj-lt"/>
              </a:rPr>
              <a:t>Out of 13.3m top 8m is mixed with decomposed trees &amp; wooden logs.</a:t>
            </a:r>
          </a:p>
          <a:p>
            <a:pPr marL="0" indent="0" algn="just">
              <a:buNone/>
            </a:pPr>
            <a:endParaRPr lang="en-US" sz="100" dirty="0">
              <a:latin typeface="+mj-lt"/>
            </a:endParaRPr>
          </a:p>
          <a:p>
            <a:pPr algn="just"/>
            <a:r>
              <a:rPr lang="en-US" sz="2500" dirty="0">
                <a:latin typeface="+mj-lt"/>
              </a:rPr>
              <a:t>During construction of building differential settlement of piles. </a:t>
            </a:r>
          </a:p>
          <a:p>
            <a:pPr algn="just"/>
            <a:endParaRPr lang="en-US" sz="600" dirty="0">
              <a:latin typeface="+mj-lt"/>
            </a:endParaRPr>
          </a:p>
          <a:p>
            <a:pPr algn="just"/>
            <a:r>
              <a:rPr lang="en-US" sz="2500" dirty="0">
                <a:latin typeface="+mj-lt"/>
              </a:rPr>
              <a:t>Retrofitting of the building was done and now the building is functional. </a:t>
            </a:r>
          </a:p>
          <a:p>
            <a:pPr algn="just"/>
            <a:r>
              <a:rPr lang="en-US" sz="2500" dirty="0" err="1">
                <a:latin typeface="+mj-lt"/>
              </a:rPr>
              <a:t>Agartala</a:t>
            </a:r>
            <a:r>
              <a:rPr lang="en-US" sz="2500" dirty="0">
                <a:latin typeface="+mj-lt"/>
              </a:rPr>
              <a:t> – Udaipur section was opened on 28.09.2016.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857232"/>
            <a:ext cx="8265375" cy="5286412"/>
          </a:xfrm>
          <a:prstGeom prst="rect">
            <a:avLst/>
          </a:prstGeom>
          <a:noFill/>
          <a:ln w="9525">
            <a:noFill/>
            <a:miter lim="800000"/>
            <a:headEnd/>
            <a:tailEnd/>
          </a:ln>
          <a:effectLst/>
        </p:spPr>
      </p:pic>
      <p:sp>
        <p:nvSpPr>
          <p:cNvPr id="8" name="TextBox 7"/>
          <p:cNvSpPr txBox="1"/>
          <p:nvPr/>
        </p:nvSpPr>
        <p:spPr>
          <a:xfrm>
            <a:off x="4572000" y="1785926"/>
            <a:ext cx="2428892" cy="1055608"/>
          </a:xfrm>
          <a:prstGeom prst="roundRect">
            <a:avLst/>
          </a:prstGeom>
          <a:noFill/>
          <a:ln>
            <a:noFill/>
          </a:ln>
          <a:effectLst/>
          <a:scene3d>
            <a:camera prst="orthographicFront">
              <a:rot lat="0" lon="0" rev="0"/>
            </a:camera>
            <a:lightRig rig="chilly" dir="t">
              <a:rot lat="0" lon="0" rev="18480000"/>
            </a:lightRig>
          </a:scene3d>
          <a:sp3d prstMaterial="clear"/>
        </p:spPr>
        <p:style>
          <a:lnRef idx="0">
            <a:schemeClr val="accent6"/>
          </a:lnRef>
          <a:fillRef idx="1002">
            <a:schemeClr val="dk2"/>
          </a:fillRef>
          <a:effectRef idx="3">
            <a:schemeClr val="accent6"/>
          </a:effectRef>
          <a:fontRef idx="minor">
            <a:schemeClr val="lt1"/>
          </a:fontRef>
        </p:style>
        <p:txBody>
          <a:bodyPr wrap="square">
            <a:spAutoFit/>
          </a:bodyPr>
          <a:lstStyle/>
          <a:p>
            <a:pPr algn="ctr" eaLnBrk="1" hangingPunct="1">
              <a:defRPr/>
            </a:pPr>
            <a:r>
              <a:rPr lang="en-US" sz="2800" b="1" dirty="0">
                <a:solidFill>
                  <a:srgbClr val="5B0D05"/>
                </a:solidFill>
                <a:latin typeface="+mj-lt"/>
                <a:ea typeface="+mj-ea"/>
                <a:cs typeface="+mj-cs"/>
              </a:rPr>
              <a:t>Sukhsagar Lake</a:t>
            </a:r>
          </a:p>
        </p:txBody>
      </p:sp>
      <p:sp>
        <p:nvSpPr>
          <p:cNvPr id="9" name="TextBox 8"/>
          <p:cNvSpPr txBox="1"/>
          <p:nvPr/>
        </p:nvSpPr>
        <p:spPr>
          <a:xfrm>
            <a:off x="2500298" y="3857628"/>
            <a:ext cx="2857520" cy="654784"/>
          </a:xfrm>
          <a:prstGeom prst="roundRect">
            <a:avLst>
              <a:gd name="adj" fmla="val 35528"/>
            </a:avLst>
          </a:prstGeom>
          <a:noFill/>
          <a:ln>
            <a:noFill/>
          </a:ln>
          <a:effectLst/>
          <a:scene3d>
            <a:camera prst="orthographicFront">
              <a:rot lat="0" lon="0" rev="0"/>
            </a:camera>
            <a:lightRig rig="chilly" dir="t">
              <a:rot lat="0" lon="0" rev="18480000"/>
            </a:lightRig>
          </a:scene3d>
          <a:sp3d prstMaterial="clear"/>
        </p:spPr>
        <p:style>
          <a:lnRef idx="0">
            <a:schemeClr val="accent6"/>
          </a:lnRef>
          <a:fillRef idx="1002">
            <a:schemeClr val="dk2"/>
          </a:fillRef>
          <a:effectRef idx="3">
            <a:schemeClr val="accent6"/>
          </a:effectRef>
          <a:fontRef idx="minor">
            <a:schemeClr val="lt1"/>
          </a:fontRef>
        </p:style>
        <p:txBody>
          <a:bodyPr wrap="square">
            <a:spAutoFit/>
          </a:bodyPr>
          <a:lstStyle/>
          <a:p>
            <a:pPr eaLnBrk="1" hangingPunct="1">
              <a:defRPr/>
            </a:pPr>
            <a:r>
              <a:rPr lang="en-US" sz="2800" b="1" dirty="0">
                <a:solidFill>
                  <a:schemeClr val="tx1"/>
                </a:solidFill>
                <a:latin typeface="+mj-lt"/>
                <a:ea typeface="+mj-ea"/>
                <a:cs typeface="+mj-cs"/>
              </a:rPr>
              <a:t>Udaipur Station</a:t>
            </a:r>
          </a:p>
        </p:txBody>
      </p:sp>
      <p:cxnSp>
        <p:nvCxnSpPr>
          <p:cNvPr id="10" name="Straight Arrow Connector 9"/>
          <p:cNvCxnSpPr/>
          <p:nvPr/>
        </p:nvCxnSpPr>
        <p:spPr>
          <a:xfrm flipV="1">
            <a:off x="3929058" y="3238504"/>
            <a:ext cx="1066800" cy="762000"/>
          </a:xfrm>
          <a:prstGeom prst="straightConnector1">
            <a:avLst/>
          </a:prstGeom>
          <a:ln>
            <a:solidFill>
              <a:srgbClr val="090377"/>
            </a:solidFill>
            <a:tailEnd type="arrow"/>
          </a:ln>
        </p:spPr>
        <p:style>
          <a:lnRef idx="2">
            <a:schemeClr val="accent6"/>
          </a:lnRef>
          <a:fillRef idx="0">
            <a:schemeClr val="accent6"/>
          </a:fillRef>
          <a:effectRef idx="1">
            <a:schemeClr val="accent6"/>
          </a:effectRef>
          <a:fontRef idx="minor">
            <a:schemeClr val="tx1"/>
          </a:fontRef>
        </p:style>
      </p:cxnSp>
      <p:sp>
        <p:nvSpPr>
          <p:cNvPr id="11" name="Rectangle 1"/>
          <p:cNvSpPr txBox="1">
            <a:spLocks noChangeArrowheads="1"/>
          </p:cNvSpPr>
          <p:nvPr/>
        </p:nvSpPr>
        <p:spPr>
          <a:xfrm>
            <a:off x="0" y="0"/>
            <a:ext cx="9144000" cy="477054"/>
          </a:xfrm>
          <a:prstGeom prst="rect">
            <a:avLst/>
          </a:prstGeom>
          <a:solidFill>
            <a:schemeClr val="accent2">
              <a:lumMod val="20000"/>
              <a:lumOff val="80000"/>
            </a:schemeClr>
          </a:solidFill>
        </p:spPr>
        <p:txBody>
          <a:bodyPr lIns="0" rIns="0" bIns="0" anchor="b">
            <a:spAutoFit/>
          </a:bodyPr>
          <a:lstStyle/>
          <a:p>
            <a:pPr algn="ctr" eaLnBrk="1" fontAlgn="auto" hangingPunct="1">
              <a:spcAft>
                <a:spcPts val="0"/>
              </a:spcAft>
              <a:defRPr/>
            </a:pPr>
            <a:r>
              <a:rPr lang="en-US" sz="2800" b="1" dirty="0">
                <a:solidFill>
                  <a:srgbClr val="0070C0"/>
                </a:solidFill>
                <a:latin typeface="+mj-lt"/>
                <a:ea typeface="+mj-ea"/>
                <a:cs typeface="+mj-cs"/>
              </a:rPr>
              <a:t>Location of Udaipur Station Building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a:solidFill>
                  <a:srgbClr val="0000FF"/>
                </a:solidFill>
                <a:latin typeface="Rockwell" pitchFamily="18" charset="0"/>
              </a:rPr>
              <a:t>HISTORY OF THE PROBLEM</a:t>
            </a:r>
          </a:p>
        </p:txBody>
      </p:sp>
      <p:sp>
        <p:nvSpPr>
          <p:cNvPr id="3" name="Content Placeholder 2"/>
          <p:cNvSpPr>
            <a:spLocks noGrp="1"/>
          </p:cNvSpPr>
          <p:nvPr>
            <p:ph idx="1"/>
          </p:nvPr>
        </p:nvSpPr>
        <p:spPr>
          <a:xfrm>
            <a:off x="381000" y="1433514"/>
            <a:ext cx="8548718" cy="4995882"/>
          </a:xfrm>
        </p:spPr>
        <p:txBody>
          <a:bodyPr>
            <a:normAutofit fontScale="77500" lnSpcReduction="20000"/>
          </a:bodyPr>
          <a:lstStyle/>
          <a:p>
            <a:pPr marL="0" indent="0" algn="just" fontAlgn="t">
              <a:buNone/>
            </a:pPr>
            <a:r>
              <a:rPr lang="en-US" sz="3600" b="1" dirty="0">
                <a:solidFill>
                  <a:schemeClr val="accent6">
                    <a:lumMod val="50000"/>
                  </a:schemeClr>
                </a:solidFill>
              </a:rPr>
              <a:t>FORMATION IN STATION YARD:</a:t>
            </a:r>
          </a:p>
          <a:p>
            <a:pPr marL="0" indent="0" algn="just" fontAlgn="t">
              <a:buNone/>
            </a:pPr>
            <a:endParaRPr lang="en-US" sz="2300" b="1" dirty="0">
              <a:solidFill>
                <a:schemeClr val="accent6">
                  <a:lumMod val="50000"/>
                </a:schemeClr>
              </a:solidFill>
            </a:endParaRPr>
          </a:p>
          <a:p>
            <a:pPr algn="just" fontAlgn="t"/>
            <a:r>
              <a:rPr lang="en-US" sz="3600" dirty="0"/>
              <a:t>Construction started in Dec’ 2010.</a:t>
            </a:r>
          </a:p>
          <a:p>
            <a:pPr algn="just" fontAlgn="t"/>
            <a:endParaRPr lang="en-IN" sz="2100" dirty="0"/>
          </a:p>
          <a:p>
            <a:pPr algn="just" fontAlgn="t"/>
            <a:r>
              <a:rPr lang="en-US" sz="3600" dirty="0"/>
              <a:t>Huge Settlement in the range of 1 to 2m was noticed in Oct' 2011 when construction height reached 3m.</a:t>
            </a:r>
          </a:p>
          <a:p>
            <a:pPr algn="just" fontAlgn="t"/>
            <a:endParaRPr lang="en-IN" sz="2100" dirty="0"/>
          </a:p>
          <a:p>
            <a:pPr algn="just" fontAlgn="t"/>
            <a:r>
              <a:rPr lang="en-US" sz="3600" dirty="0"/>
              <a:t>The work continued &amp; reached to a height of 5m.</a:t>
            </a:r>
          </a:p>
          <a:p>
            <a:pPr algn="just" fontAlgn="t"/>
            <a:endParaRPr lang="en-US" sz="2100" dirty="0"/>
          </a:p>
          <a:p>
            <a:pPr algn="just" fontAlgn="t"/>
            <a:r>
              <a:rPr lang="en-US" sz="3600" dirty="0"/>
              <a:t>Huge Settlement, Cracks and Heaving of adjacent ground beyond toe (</a:t>
            </a:r>
            <a:r>
              <a:rPr lang="en-US" sz="3600" dirty="0" err="1"/>
              <a:t>upto</a:t>
            </a:r>
            <a:r>
              <a:rPr lang="en-US" sz="3600" dirty="0"/>
              <a:t> 25m on both sides of embankment).</a:t>
            </a:r>
            <a:endParaRPr lang="en-US" dirty="0"/>
          </a:p>
          <a:p>
            <a:pPr fontAlgn="t"/>
            <a:endParaRPr lang="en-US" dirty="0"/>
          </a:p>
          <a:p>
            <a:pPr fontAlgn="t"/>
            <a:endParaRPr lang="en-US" dirty="0"/>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28" y="102266"/>
            <a:ext cx="8229600" cy="796908"/>
          </a:xfrm>
        </p:spPr>
        <p:txBody>
          <a:bodyPr>
            <a:normAutofit/>
          </a:bodyPr>
          <a:lstStyle/>
          <a:p>
            <a:r>
              <a:rPr lang="en-IN" sz="3200" dirty="0">
                <a:solidFill>
                  <a:srgbClr val="0000FF"/>
                </a:solidFill>
                <a:latin typeface="Rockwell" pitchFamily="18" charset="0"/>
              </a:rPr>
              <a:t>HISTORY OF THE PROBLEM</a:t>
            </a:r>
          </a:p>
        </p:txBody>
      </p:sp>
      <p:sp>
        <p:nvSpPr>
          <p:cNvPr id="3" name="Content Placeholder 2"/>
          <p:cNvSpPr>
            <a:spLocks noGrp="1"/>
          </p:cNvSpPr>
          <p:nvPr>
            <p:ph idx="1"/>
          </p:nvPr>
        </p:nvSpPr>
        <p:spPr>
          <a:xfrm>
            <a:off x="381000" y="785794"/>
            <a:ext cx="8305800" cy="5857916"/>
          </a:xfrm>
        </p:spPr>
        <p:txBody>
          <a:bodyPr>
            <a:noAutofit/>
          </a:bodyPr>
          <a:lstStyle/>
          <a:p>
            <a:pPr fontAlgn="t">
              <a:buNone/>
            </a:pPr>
            <a:r>
              <a:rPr lang="en-US" sz="2800" b="1" dirty="0">
                <a:solidFill>
                  <a:schemeClr val="accent6">
                    <a:lumMod val="50000"/>
                  </a:schemeClr>
                </a:solidFill>
              </a:rPr>
              <a:t>STATION BUILDING:</a:t>
            </a:r>
          </a:p>
          <a:p>
            <a:pPr fontAlgn="t">
              <a:buNone/>
            </a:pPr>
            <a:endParaRPr lang="en-US" sz="500" dirty="0"/>
          </a:p>
          <a:p>
            <a:pPr algn="just" fontAlgn="t"/>
            <a:r>
              <a:rPr lang="en-US" sz="2800" dirty="0"/>
              <a:t>Earth filling started in Nov’ 2011.</a:t>
            </a:r>
          </a:p>
          <a:p>
            <a:pPr algn="just" fontAlgn="t"/>
            <a:endParaRPr lang="en-US" sz="1000" dirty="0"/>
          </a:p>
          <a:p>
            <a:pPr algn="just" fontAlgn="t"/>
            <a:r>
              <a:rPr lang="en-US" sz="2800" dirty="0"/>
              <a:t>Pile foundation started in Dec’ 2011.</a:t>
            </a:r>
          </a:p>
          <a:p>
            <a:pPr algn="just" fontAlgn="t"/>
            <a:endParaRPr lang="en-US" sz="1000" dirty="0"/>
          </a:p>
          <a:p>
            <a:pPr algn="just" fontAlgn="t"/>
            <a:r>
              <a:rPr lang="en-US" sz="2800" dirty="0"/>
              <a:t>Pile foundation completed by Nov’ 2012.</a:t>
            </a:r>
          </a:p>
          <a:p>
            <a:pPr algn="just" fontAlgn="t"/>
            <a:endParaRPr lang="en-IN" sz="1000" dirty="0"/>
          </a:p>
          <a:p>
            <a:pPr algn="just" fontAlgn="t"/>
            <a:r>
              <a:rPr lang="en-US" sz="2750" dirty="0"/>
              <a:t>Differential settlement observed in Pile cap No. 13, 14 and 35  in May 2012 and cracks noticed in plinth beam and grade beams connected to above mentioned pile caps.</a:t>
            </a:r>
          </a:p>
          <a:p>
            <a:pPr algn="just" fontAlgn="t"/>
            <a:endParaRPr lang="en-IN" sz="1000" dirty="0"/>
          </a:p>
          <a:p>
            <a:pPr algn="just" fontAlgn="t"/>
            <a:r>
              <a:rPr lang="en-US" sz="2800" dirty="0"/>
              <a:t>Brickwork for wall done in Jan’ 2014 and differential settlement increased further.</a:t>
            </a:r>
          </a:p>
          <a:p>
            <a:pPr fontAlgn="t"/>
            <a:endParaRPr lang="en-US" sz="2800" dirty="0"/>
          </a:p>
          <a:p>
            <a:pPr fontAlgn="t"/>
            <a:endParaRPr lang="en-US" sz="2800" dirty="0"/>
          </a:p>
          <a:p>
            <a:pPr fontAlgn="t"/>
            <a:endParaRPr lang="en-US" sz="2800" dirty="0"/>
          </a:p>
          <a:p>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62"/>
            <a:ext cx="8801040" cy="1143000"/>
          </a:xfrm>
        </p:spPr>
        <p:txBody>
          <a:bodyPr>
            <a:normAutofit/>
          </a:bodyPr>
          <a:lstStyle/>
          <a:p>
            <a:r>
              <a:rPr lang="en-IN" sz="3200" cap="all" dirty="0">
                <a:solidFill>
                  <a:srgbClr val="0000FF"/>
                </a:solidFill>
                <a:latin typeface="Rockwell" pitchFamily="18" charset="0"/>
              </a:rPr>
              <a:t>remedial measures</a:t>
            </a:r>
          </a:p>
        </p:txBody>
      </p:sp>
      <p:sp>
        <p:nvSpPr>
          <p:cNvPr id="3" name="Content Placeholder 2"/>
          <p:cNvSpPr>
            <a:spLocks noGrp="1"/>
          </p:cNvSpPr>
          <p:nvPr>
            <p:ph idx="1"/>
          </p:nvPr>
        </p:nvSpPr>
        <p:spPr>
          <a:xfrm>
            <a:off x="381000" y="857232"/>
            <a:ext cx="8305800" cy="5257800"/>
          </a:xfrm>
        </p:spPr>
        <p:txBody>
          <a:bodyPr>
            <a:noAutofit/>
          </a:bodyPr>
          <a:lstStyle/>
          <a:p>
            <a:pPr algn="just"/>
            <a:r>
              <a:rPr lang="en-IN" sz="2800" dirty="0"/>
              <a:t>Ground soil improvement of the adjoining area by Pre-fabricated Vertical Drain (PVD) for accelerating consolidation of soft soil.</a:t>
            </a:r>
          </a:p>
          <a:p>
            <a:pPr lvl="1" algn="just">
              <a:buFont typeface="Arial" pitchFamily="34" charset="0"/>
              <a:buChar char="•"/>
            </a:pPr>
            <a:endParaRPr lang="en-IN" sz="1000" dirty="0"/>
          </a:p>
          <a:p>
            <a:pPr algn="just"/>
            <a:r>
              <a:rPr lang="en-IN" sz="2800" dirty="0"/>
              <a:t>Sheet piling of adequate retaining capacity around the station building before stripping off the existing surrounding embankment for PVD installation.</a:t>
            </a:r>
          </a:p>
          <a:p>
            <a:pPr lvl="1" algn="just">
              <a:buFont typeface="Arial" pitchFamily="34" charset="0"/>
              <a:buChar char="•"/>
            </a:pPr>
            <a:endParaRPr lang="en-IN" sz="1000" dirty="0"/>
          </a:p>
          <a:p>
            <a:pPr algn="just"/>
            <a:r>
              <a:rPr lang="en-IN" sz="2800" dirty="0"/>
              <a:t>Retrofitting of the station building by providing additional pile raft system and Carbon Fibre Reinforced Polymer (CFRP).</a:t>
            </a:r>
          </a:p>
          <a:p>
            <a:pPr algn="just">
              <a:buFont typeface="Wingdings" pitchFamily="2" charset="2"/>
              <a:buChar char="Ø"/>
            </a:pP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263540"/>
            <a:ext cx="8229600" cy="736568"/>
          </a:xfrm>
        </p:spPr>
        <p:txBody>
          <a:bodyPr>
            <a:normAutofit/>
          </a:bodyPr>
          <a:lstStyle/>
          <a:p>
            <a:r>
              <a:rPr lang="en-US" sz="3200" dirty="0">
                <a:solidFill>
                  <a:srgbClr val="0000FF"/>
                </a:solidFill>
                <a:latin typeface="Rockwell" pitchFamily="18" charset="0"/>
              </a:rPr>
              <a:t>STRATEGY FOR RETROFITTING</a:t>
            </a:r>
            <a:endParaRPr lang="en-IN" sz="3200" dirty="0"/>
          </a:p>
        </p:txBody>
      </p:sp>
      <p:sp>
        <p:nvSpPr>
          <p:cNvPr id="3" name="Content Placeholder 2"/>
          <p:cNvSpPr>
            <a:spLocks noGrp="1"/>
          </p:cNvSpPr>
          <p:nvPr>
            <p:ph idx="1"/>
          </p:nvPr>
        </p:nvSpPr>
        <p:spPr>
          <a:xfrm>
            <a:off x="457200" y="1142984"/>
            <a:ext cx="8329642" cy="5429288"/>
          </a:xfrm>
        </p:spPr>
        <p:txBody>
          <a:bodyPr>
            <a:noAutofit/>
          </a:bodyPr>
          <a:lstStyle/>
          <a:p>
            <a:pPr>
              <a:buNone/>
            </a:pPr>
            <a:r>
              <a:rPr lang="en-IN" sz="2800" dirty="0">
                <a:solidFill>
                  <a:srgbClr val="7030A0"/>
                </a:solidFill>
              </a:rPr>
              <a:t>1) Addition of structures</a:t>
            </a:r>
          </a:p>
          <a:p>
            <a:pPr>
              <a:buFont typeface="Arial" charset="0"/>
              <a:buChar char="•"/>
            </a:pPr>
            <a:r>
              <a:rPr lang="en-IN" sz="2800" dirty="0"/>
              <a:t>Additional piles in each room and near to failed piles.</a:t>
            </a:r>
          </a:p>
          <a:p>
            <a:pPr>
              <a:buFont typeface="Arial" charset="0"/>
              <a:buChar char="•"/>
            </a:pPr>
            <a:r>
              <a:rPr lang="en-IN" sz="2800" dirty="0"/>
              <a:t>Provision of suspended slab.</a:t>
            </a:r>
          </a:p>
          <a:p>
            <a:pPr>
              <a:buNone/>
            </a:pPr>
            <a:endParaRPr lang="en-IN" sz="1000" dirty="0"/>
          </a:p>
          <a:p>
            <a:pPr marL="447675" indent="-447675">
              <a:buNone/>
            </a:pPr>
            <a:r>
              <a:rPr lang="en-IN" sz="2800" dirty="0">
                <a:solidFill>
                  <a:srgbClr val="7030A0"/>
                </a:solidFill>
              </a:rPr>
              <a:t>2) Withdrawal of filled up soil between plinth beam and pile cap</a:t>
            </a:r>
          </a:p>
          <a:p>
            <a:pPr marL="447675" indent="-447675">
              <a:buNone/>
            </a:pPr>
            <a:endParaRPr lang="en-IN" sz="1000" dirty="0">
              <a:solidFill>
                <a:srgbClr val="7030A0"/>
              </a:solidFill>
            </a:endParaRPr>
          </a:p>
          <a:p>
            <a:pPr marL="358775" indent="-358775">
              <a:buNone/>
            </a:pPr>
            <a:r>
              <a:rPr lang="en-IN" sz="2800" dirty="0">
                <a:solidFill>
                  <a:srgbClr val="7030A0"/>
                </a:solidFill>
              </a:rPr>
              <a:t>3) Strengthening of  structures by using Carbon Fibre Reinforced Polymer.</a:t>
            </a:r>
          </a:p>
          <a:p>
            <a:pPr>
              <a:buFont typeface="Arial" charset="0"/>
              <a:buChar char="•"/>
            </a:pPr>
            <a:r>
              <a:rPr lang="en-IN" sz="2800" dirty="0"/>
              <a:t>Grade beam</a:t>
            </a:r>
          </a:p>
          <a:p>
            <a:pPr>
              <a:buFont typeface="Arial" charset="0"/>
              <a:buChar char="•"/>
            </a:pPr>
            <a:r>
              <a:rPr lang="en-IN" sz="2800" dirty="0"/>
              <a:t>Plinth beam</a:t>
            </a:r>
          </a:p>
          <a:p>
            <a:pPr>
              <a:buFont typeface="Arial" charset="0"/>
              <a:buChar char="•"/>
            </a:pPr>
            <a:r>
              <a:rPr lang="en-IN" sz="2800" dirty="0"/>
              <a:t>Columns</a:t>
            </a:r>
          </a:p>
          <a:p>
            <a:pPr>
              <a:buNone/>
            </a:pPr>
            <a:endParaRPr lang="en-IN"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noAutofit/>
          </a:bodyPr>
          <a:lstStyle/>
          <a:p>
            <a:pPr algn="l"/>
            <a:r>
              <a:rPr lang="en-IN" sz="2800" b="1" cap="all" dirty="0">
                <a:solidFill>
                  <a:schemeClr val="accent6">
                    <a:lumMod val="50000"/>
                  </a:schemeClr>
                </a:solidFill>
              </a:rPr>
              <a:t>Addition of piles</a:t>
            </a:r>
          </a:p>
        </p:txBody>
      </p:sp>
      <p:sp>
        <p:nvSpPr>
          <p:cNvPr id="3" name="Content Placeholder 2"/>
          <p:cNvSpPr>
            <a:spLocks noGrp="1"/>
          </p:cNvSpPr>
          <p:nvPr>
            <p:ph sz="half" idx="1"/>
          </p:nvPr>
        </p:nvSpPr>
        <p:spPr>
          <a:xfrm>
            <a:off x="214282" y="1357298"/>
            <a:ext cx="8643998" cy="5029200"/>
          </a:xfrm>
        </p:spPr>
        <p:txBody>
          <a:bodyPr/>
          <a:lstStyle/>
          <a:p>
            <a:pPr algn="just"/>
            <a:r>
              <a:rPr lang="en-IN" sz="2600" dirty="0">
                <a:latin typeface="+mj-lt"/>
              </a:rPr>
              <a:t>Installation of Additional two number of cast in situ 600mm </a:t>
            </a:r>
            <a:r>
              <a:rPr lang="en-IN" sz="2600" dirty="0" err="1">
                <a:latin typeface="+mj-lt"/>
              </a:rPr>
              <a:t>dia</a:t>
            </a:r>
            <a:r>
              <a:rPr lang="en-IN" sz="2600" dirty="0">
                <a:latin typeface="+mj-lt"/>
              </a:rPr>
              <a:t> RCC piles of 25m length in each room.</a:t>
            </a:r>
          </a:p>
          <a:p>
            <a:pPr algn="just"/>
            <a:endParaRPr lang="en-IN" sz="600" dirty="0">
              <a:latin typeface="+mj-lt"/>
            </a:endParaRPr>
          </a:p>
          <a:p>
            <a:pPr algn="just"/>
            <a:r>
              <a:rPr lang="en-US" sz="2600" dirty="0">
                <a:latin typeface="+mj-lt"/>
              </a:rPr>
              <a:t>In case of differential settlement of piles, major portion of the load will be transferred to these piles through the new beam connecting existing plinth beam and new pile cap.</a:t>
            </a:r>
            <a:endParaRPr lang="en-IN" sz="2600" dirty="0">
              <a:latin typeface="+mj-lt"/>
            </a:endParaRPr>
          </a:p>
          <a:p>
            <a:pPr>
              <a:buNone/>
            </a:pPr>
            <a:endParaRPr lang="en-IN" dirty="0"/>
          </a:p>
        </p:txBody>
      </p:sp>
      <p:pic>
        <p:nvPicPr>
          <p:cNvPr id="5" name="Content Placeholder 3" descr="Screen Clipping"/>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28662" y="3754811"/>
            <a:ext cx="7000924" cy="2817461"/>
          </a:xfrm>
        </p:spPr>
      </p:pic>
      <p:sp>
        <p:nvSpPr>
          <p:cNvPr id="6" name="Title 1"/>
          <p:cNvSpPr txBox="1">
            <a:spLocks/>
          </p:cNvSpPr>
          <p:nvPr/>
        </p:nvSpPr>
        <p:spPr>
          <a:xfrm>
            <a:off x="457200" y="152400"/>
            <a:ext cx="8534400" cy="838200"/>
          </a:xfrm>
          <a:prstGeom prst="rect">
            <a:avLst/>
          </a:prstGeom>
        </p:spPr>
        <p:txBody>
          <a:bodyPr vert="horz" lIns="91440" tIns="45720" rIns="91440" bIns="45720" rtlCol="0" anchor="ctr">
            <a:noAutofit/>
          </a:bodyPr>
          <a:lstStyle/>
          <a:p>
            <a:pPr lvl="0" algn="ctr">
              <a:spcBef>
                <a:spcPct val="0"/>
              </a:spcBef>
            </a:pPr>
            <a:r>
              <a:rPr lang="en-US" sz="3200" dirty="0">
                <a:solidFill>
                  <a:srgbClr val="0000FF"/>
                </a:solidFill>
                <a:latin typeface="Rockwell" panose="02060603020205020403" pitchFamily="18" charset="0"/>
              </a:rPr>
              <a:t>METHODOLOGY OF RETROFITTING</a:t>
            </a:r>
            <a:endParaRPr kumimoji="0" lang="en-IN" sz="3200" b="0" i="0" strike="noStrike" kern="1200" cap="all" spc="0" normalizeH="0" baseline="0" noProof="0" dirty="0">
              <a:ln>
                <a:noFill/>
              </a:ln>
              <a:solidFill>
                <a:srgbClr val="0000FF"/>
              </a:solidFill>
              <a:effectLst/>
              <a:uLnTx/>
              <a:uFillTx/>
              <a:latin typeface="Rockwell" pitchFamily="18" charset="0"/>
              <a:ea typeface="+mj-ea"/>
              <a:cs typeface="+mj-cs"/>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1598</TotalTime>
  <Words>1039</Words>
  <Application>Microsoft Office PowerPoint</Application>
  <PresentationFormat>On-screen Show (4:3)</PresentationFormat>
  <Paragraphs>193</Paragraphs>
  <Slides>28</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Arial</vt:lpstr>
      <vt:lpstr>Calibri</vt:lpstr>
      <vt:lpstr>Courier New</vt:lpstr>
      <vt:lpstr>Javanese Text</vt:lpstr>
      <vt:lpstr>Lucida Sans Unicode</vt:lpstr>
      <vt:lpstr>Rockwell</vt:lpstr>
      <vt:lpstr>Verdana</vt:lpstr>
      <vt:lpstr>Wingdings</vt:lpstr>
      <vt:lpstr>Wingdings 2</vt:lpstr>
      <vt:lpstr>Wingdings 3</vt:lpstr>
      <vt:lpstr>Office Theme</vt:lpstr>
      <vt:lpstr>Concourse</vt:lpstr>
      <vt:lpstr>PowerPoint Presentation</vt:lpstr>
      <vt:lpstr>LIST OF CONTENTS</vt:lpstr>
      <vt:lpstr>INTRODUCTION</vt:lpstr>
      <vt:lpstr>PowerPoint Presentation</vt:lpstr>
      <vt:lpstr>HISTORY OF THE PROBLEM</vt:lpstr>
      <vt:lpstr>HISTORY OF THE PROBLEM</vt:lpstr>
      <vt:lpstr>remedial measures</vt:lpstr>
      <vt:lpstr>STRATEGY FOR RETROFITTING</vt:lpstr>
      <vt:lpstr>Addition of piles</vt:lpstr>
      <vt:lpstr>Installation of 600mm RCC piles and making of pile cap</vt:lpstr>
      <vt:lpstr>Connecting the New Pile cap with the existing plinth beams by new beams to transfer the load to the new piles</vt:lpstr>
      <vt:lpstr>Addition Of Suspended Slab</vt:lpstr>
      <vt:lpstr>ADDITIONAL Reinforcement FOR PLINTH BEAM</vt:lpstr>
      <vt:lpstr>Reinforcement ready for suspended slab casting</vt:lpstr>
      <vt:lpstr>Strengthening of GRADE BEAM, PLINTH BEAM AND COLUMNS:</vt:lpstr>
      <vt:lpstr> GRINDING OF GRADE BEAM AND PLINTH BEAM    To smoothen the concrete surface</vt:lpstr>
      <vt:lpstr>APPLICATION OF POLYMER MODIFIED MORTAR   (PMM) TO THE BOTTOM OF PLINTH BEAMS    As a leveling course to make good the    undulations in the bottom of beams.</vt:lpstr>
      <vt:lpstr>GROUTING OF CRACKS WITH MONOPOL CHEMICAL To fill  the cracks (Grouting pressure: 3-5 Kg/cm2)</vt:lpstr>
      <vt:lpstr>APPLICATION OF  PRIMER COAT OVER THE BEAM SURFACE To fill the surface voids</vt:lpstr>
      <vt:lpstr>CARBON FIBRE LAMINATE :</vt:lpstr>
      <vt:lpstr>Fixing of carbon laminate to the plinth beams in 80% length</vt:lpstr>
      <vt:lpstr>Carbon Fibre</vt:lpstr>
      <vt:lpstr>CARBON FIBRE WRAPPING OF THE GRADE BEAM, PLINTH BEAM AND COLUMN</vt:lpstr>
      <vt:lpstr>CARBON FIBRE WRAPPING</vt:lpstr>
      <vt:lpstr>FIXING OF CARBON FIBRE ANCHOR   To have intact bond between beam and carbon fibre (Spacing 300mm c/c) </vt:lpstr>
      <vt:lpstr>CONCLUSIONS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CONSTRATION</dc:title>
  <dc:creator>R&amp;M</dc:creator>
  <cp:lastModifiedBy>wency roudriques</cp:lastModifiedBy>
  <cp:revision>199</cp:revision>
  <cp:lastPrinted>2017-01-04T14:23:10Z</cp:lastPrinted>
  <dcterms:created xsi:type="dcterms:W3CDTF">2015-12-15T16:21:42Z</dcterms:created>
  <dcterms:modified xsi:type="dcterms:W3CDTF">2017-01-13T09:19:33Z</dcterms:modified>
</cp:coreProperties>
</file>